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  <p:sldMasterId id="2147483702" r:id="rId2"/>
    <p:sldMasterId id="2147483704" r:id="rId3"/>
    <p:sldMasterId id="2147483765" r:id="rId4"/>
    <p:sldMasterId id="2147483776" r:id="rId5"/>
  </p:sldMasterIdLst>
  <p:notesMasterIdLst>
    <p:notesMasterId r:id="rId46"/>
  </p:notesMasterIdLst>
  <p:handoutMasterIdLst>
    <p:handoutMasterId r:id="rId47"/>
  </p:handoutMasterIdLst>
  <p:sldIdLst>
    <p:sldId id="276" r:id="rId6"/>
    <p:sldId id="278" r:id="rId7"/>
    <p:sldId id="279" r:id="rId8"/>
    <p:sldId id="280" r:id="rId9"/>
    <p:sldId id="281" r:id="rId10"/>
    <p:sldId id="282" r:id="rId11"/>
    <p:sldId id="284" r:id="rId12"/>
    <p:sldId id="283" r:id="rId13"/>
    <p:sldId id="286" r:id="rId14"/>
    <p:sldId id="285" r:id="rId15"/>
    <p:sldId id="287" r:id="rId16"/>
    <p:sldId id="288" r:id="rId17"/>
    <p:sldId id="292" r:id="rId18"/>
    <p:sldId id="289" r:id="rId19"/>
    <p:sldId id="290" r:id="rId20"/>
    <p:sldId id="291" r:id="rId21"/>
    <p:sldId id="293" r:id="rId22"/>
    <p:sldId id="305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3" r:id="rId31"/>
    <p:sldId id="304" r:id="rId32"/>
    <p:sldId id="306" r:id="rId33"/>
    <p:sldId id="307" r:id="rId34"/>
    <p:sldId id="309" r:id="rId35"/>
    <p:sldId id="311" r:id="rId36"/>
    <p:sldId id="310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274" r:id="rId45"/>
  </p:sldIdLst>
  <p:sldSz cx="9144000" cy="5143500" type="screen16x9"/>
  <p:notesSz cx="7099300" cy="1023461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0045"/>
    <a:srgbClr val="F49600"/>
    <a:srgbClr val="E90036"/>
    <a:srgbClr val="CC0033"/>
    <a:srgbClr val="FF6500"/>
    <a:srgbClr val="E8812E"/>
    <a:srgbClr val="F08A00"/>
    <a:srgbClr val="EB82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87908" autoAdjust="0"/>
  </p:normalViewPr>
  <p:slideViewPr>
    <p:cSldViewPr snapToObjects="1" showGuides="1">
      <p:cViewPr varScale="1">
        <p:scale>
          <a:sx n="103" d="100"/>
          <a:sy n="103" d="100"/>
        </p:scale>
        <p:origin x="-859" y="-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3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90" d="100"/>
          <a:sy n="90" d="100"/>
        </p:scale>
        <p:origin x="-3708" y="-114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848A262-1192-4E51-8586-516183C659EB}" type="datetimeFigureOut">
              <a:rPr lang="de-DE" altLang="de-DE"/>
              <a:pPr/>
              <a:t>01.02.2021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726AF20E-E805-4DDC-8B41-B71BE0FF1F48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26358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BBC63C96-1E5F-4DD0-A62C-08FEFB58D779}" type="datetimeFigureOut">
              <a:rPr lang="de-DE" altLang="de-DE"/>
              <a:pPr/>
              <a:t>01.02.2021</a:t>
            </a:fld>
            <a:endParaRPr lang="de-DE" alt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17A622CE-F73C-407A-8CA1-CAA9E65C23E7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853394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1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985814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0:30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1:00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INTRO FIRST</a:t>
            </a:r>
          </a:p>
          <a:p>
            <a:r>
              <a:rPr lang="en-US" baseline="0" dirty="0"/>
              <a:t>Überleitung von Concept auf Design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19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0:45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20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DECIDED for heavy VIRT. solution</a:t>
            </a:r>
          </a:p>
          <a:p>
            <a:r>
              <a:rPr lang="en-US" baseline="0" dirty="0"/>
              <a:t>-&gt; Portability</a:t>
            </a:r>
          </a:p>
          <a:p>
            <a:r>
              <a:rPr lang="en-US" baseline="0" dirty="0"/>
              <a:t>-&gt; Maintainability</a:t>
            </a:r>
          </a:p>
          <a:p>
            <a:r>
              <a:rPr lang="en-US" baseline="0" dirty="0"/>
              <a:t>-&gt; Security</a:t>
            </a:r>
          </a:p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21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Tickets (open/close) -&gt; Release Management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22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rPr>
              <a:t>JavaScript is widely used, simple to use, dynamically typed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rPr>
              <a:t>scripting language, offering comprehensive library support (e.g. GitLab, OPC-UA,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rPr>
              <a:t>Logging, ...).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23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24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25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26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27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1:00</a:t>
            </a:r>
          </a:p>
          <a:p>
            <a:endParaRPr lang="en-US" baseline="0" dirty="0" smtClean="0"/>
          </a:p>
          <a:p>
            <a:r>
              <a:rPr lang="en-US" baseline="0" dirty="0" smtClean="0"/>
              <a:t>RCs </a:t>
            </a:r>
            <a:r>
              <a:rPr lang="en-US" baseline="0" dirty="0"/>
              <a:t>for intermediate delivery</a:t>
            </a:r>
          </a:p>
          <a:p>
            <a:r>
              <a:rPr lang="en-US" baseline="0" dirty="0"/>
              <a:t>Only some excerpts, complete desc in Report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28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1:15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29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1:00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0:45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30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0:30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31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32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33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34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35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36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37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1:30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38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1:30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Project </a:t>
            </a:r>
            <a:r>
              <a:rPr lang="en-US" baseline="0" dirty="0"/>
              <a:t>continuation, docu available, modular, portable,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39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1:00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Vielen Dank für Ihre</a:t>
            </a:r>
            <a:r>
              <a:rPr lang="de-DE" baseline="0" dirty="0"/>
              <a:t> Aufmerksamkeit</a:t>
            </a:r>
          </a:p>
          <a:p>
            <a:r>
              <a:rPr lang="de-DE" baseline="0" dirty="0"/>
              <a:t>Gerne bei Interesse kontaktieren</a:t>
            </a:r>
          </a:p>
          <a:p>
            <a:r>
              <a:rPr lang="de-DE" baseline="0" dirty="0"/>
              <a:t>Der Bereich ist und bleibt sehr spannend…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40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5083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1:30</a:t>
            </a:r>
            <a:endParaRPr lang="en-US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A622CE-F73C-407A-8CA1-CAA9E65C23E7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493042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2" descr="HSA_Logo_negativ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7027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1090612"/>
            <a:ext cx="8676000" cy="3857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268722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755650" y="1545636"/>
            <a:ext cx="5616550" cy="32403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1" i="0" baseline="0">
                <a:solidFill>
                  <a:schemeClr val="bg1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756000" y="1998000"/>
            <a:ext cx="4464422" cy="86409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ts val="1400"/>
              </a:lnSpc>
              <a:buNone/>
              <a:defRPr sz="1200" baseline="0">
                <a:solidFill>
                  <a:schemeClr val="bg1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756000" y="3219822"/>
            <a:ext cx="4464422" cy="1404156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1400"/>
              </a:lnSpc>
              <a:buNone/>
              <a:defRPr sz="1200" baseline="0">
                <a:solidFill>
                  <a:schemeClr val="bg1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200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542472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2" name="Rechteck 4"/>
          <p:cNvSpPr/>
          <p:nvPr/>
        </p:nvSpPr>
        <p:spPr>
          <a:xfrm>
            <a:off x="-1" y="3389312"/>
            <a:ext cx="179390" cy="4540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23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2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30401" y="3389224"/>
            <a:ext cx="3389266" cy="454236"/>
          </a:xfrm>
          <a:prstGeom prst="rect">
            <a:avLst/>
          </a:prstGeom>
          <a:solidFill>
            <a:schemeClr val="accent2"/>
          </a:solidFill>
        </p:spPr>
        <p:txBody>
          <a:bodyPr lIns="36000" tIns="36000" rIns="36000" bIns="36000">
            <a:normAutofit/>
          </a:bodyPr>
          <a:lstStyle>
            <a:lvl1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1307" indent="-204107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04900" indent="-1905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8783638" y="3389224"/>
            <a:ext cx="558801" cy="464494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2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176022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5" name="Rechteck 5"/>
          <p:cNvSpPr/>
          <p:nvPr/>
        </p:nvSpPr>
        <p:spPr>
          <a:xfrm>
            <a:off x="-1" y="3389312"/>
            <a:ext cx="179390" cy="7540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6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38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51521" y="3761999"/>
            <a:ext cx="3389267" cy="381533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>
            <a:lvl1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1307" indent="-204107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04900" indent="-1905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1521" y="3389224"/>
            <a:ext cx="3389267" cy="454236"/>
          </a:xfrm>
          <a:prstGeom prst="rect">
            <a:avLst/>
          </a:prstGeom>
          <a:solidFill>
            <a:schemeClr val="accent2"/>
          </a:solidFill>
        </p:spPr>
        <p:txBody>
          <a:bodyPr lIns="36000" tIns="36000" rIns="36000" bIns="3600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8783638" y="3389224"/>
            <a:ext cx="558801" cy="754309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7270541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Rechteck 5"/>
          <p:cNvSpPr/>
          <p:nvPr/>
        </p:nvSpPr>
        <p:spPr>
          <a:xfrm>
            <a:off x="-1" y="3406775"/>
            <a:ext cx="179390" cy="67627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50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5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51519" y="3723878"/>
            <a:ext cx="3143013" cy="358449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b">
            <a:normAutofit/>
          </a:bodyPr>
          <a:lstStyle>
            <a:lvl1pPr marL="0" indent="0">
              <a:lnSpc>
                <a:spcPts val="2700"/>
              </a:lnSpc>
              <a:spcBef>
                <a:spcPts val="200"/>
              </a:spcBef>
              <a:buSzTx/>
              <a:buFontTx/>
              <a:buNone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69458" indent="-112258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19175" indent="-104775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97330" indent="-125730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54529" indent="-125729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1519" y="3406376"/>
            <a:ext cx="3389267" cy="465141"/>
          </a:xfrm>
          <a:prstGeom prst="rect">
            <a:avLst/>
          </a:prstGeom>
          <a:solidFill>
            <a:schemeClr val="accent2"/>
          </a:solidFill>
        </p:spPr>
        <p:txBody>
          <a:bodyPr lIns="36000" tIns="36000" rIns="36000" bIns="3600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8783638" y="3406168"/>
            <a:ext cx="558801" cy="676158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5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80291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63" name="Rechteck 6"/>
          <p:cNvSpPr/>
          <p:nvPr/>
        </p:nvSpPr>
        <p:spPr>
          <a:xfrm>
            <a:off x="-1" y="3381375"/>
            <a:ext cx="179390" cy="91757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64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66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52634" y="3939902"/>
            <a:ext cx="3143013" cy="358449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b">
            <a:normAutofit/>
          </a:bodyPr>
          <a:lstStyle>
            <a:lvl1pPr marL="0" indent="0">
              <a:lnSpc>
                <a:spcPts val="2700"/>
              </a:lnSpc>
              <a:spcBef>
                <a:spcPts val="200"/>
              </a:spcBef>
              <a:buSzTx/>
              <a:buFontTx/>
              <a:buNone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69458" indent="-112258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19175" indent="-104775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97330" indent="-125730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54529" indent="-125729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7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2634" y="3723878"/>
            <a:ext cx="3389267" cy="381533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2634" y="3381888"/>
            <a:ext cx="3389267" cy="417884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8775888" y="3381840"/>
            <a:ext cx="558801" cy="916510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7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413231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4" name="Rechteck 7"/>
          <p:cNvSpPr/>
          <p:nvPr/>
        </p:nvSpPr>
        <p:spPr>
          <a:xfrm>
            <a:off x="-1" y="3175000"/>
            <a:ext cx="179390" cy="11731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95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9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51519" y="3989163"/>
            <a:ext cx="3143013" cy="358449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b">
            <a:normAutofit/>
          </a:bodyPr>
          <a:lstStyle>
            <a:lvl1pPr marL="0" indent="0">
              <a:lnSpc>
                <a:spcPts val="2700"/>
              </a:lnSpc>
              <a:spcBef>
                <a:spcPts val="200"/>
              </a:spcBef>
              <a:buSzTx/>
              <a:buFontTx/>
              <a:buNone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69458" indent="-112258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19175" indent="-104775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97330" indent="-125730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54529" indent="-125729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8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1519" y="3718367"/>
            <a:ext cx="3389267" cy="417885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9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521" y="3413659"/>
            <a:ext cx="3389267" cy="454236"/>
          </a:xfrm>
          <a:prstGeom prst="rect">
            <a:avLst/>
          </a:prstGeom>
          <a:solidFill>
            <a:schemeClr val="accent2"/>
          </a:solidFill>
        </p:spPr>
        <p:txBody>
          <a:bodyPr lIns="36000" tIns="36000" rIns="36000" bIns="3600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0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1519" y="3175555"/>
            <a:ext cx="3389267" cy="392438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1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8775888" y="3175555"/>
            <a:ext cx="558801" cy="1172608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10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091551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10" name="Rechteck 8"/>
          <p:cNvSpPr/>
          <p:nvPr/>
        </p:nvSpPr>
        <p:spPr>
          <a:xfrm>
            <a:off x="-1" y="3175000"/>
            <a:ext cx="179390" cy="13985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11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51519" y="4214698"/>
            <a:ext cx="3143013" cy="358449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b">
            <a:normAutofit/>
          </a:bodyPr>
          <a:lstStyle>
            <a:lvl1pPr marL="0" indent="0">
              <a:lnSpc>
                <a:spcPts val="2700"/>
              </a:lnSpc>
              <a:spcBef>
                <a:spcPts val="200"/>
              </a:spcBef>
              <a:buSzTx/>
              <a:buFontTx/>
              <a:buNone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69458" indent="-112258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19175" indent="-104775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97330" indent="-125730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54529" indent="-125729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3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8775888" y="3175555"/>
            <a:ext cx="558801" cy="1397593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114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1519" y="3989163"/>
            <a:ext cx="3143013" cy="358449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b">
            <a:normAutofit/>
          </a:bodyPr>
          <a:lstStyle/>
          <a:p>
            <a:pPr marL="0" indent="0">
              <a:lnSpc>
                <a:spcPts val="2700"/>
              </a:lnSpc>
              <a:spcBef>
                <a:spcPts val="200"/>
              </a:spcBef>
              <a:buSzTx/>
              <a:buFontTx/>
              <a:buNone/>
              <a:defRPr sz="1100" cap="all" spc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5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519" y="3718367"/>
            <a:ext cx="3389267" cy="417885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6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1521" y="3413659"/>
            <a:ext cx="3389267" cy="454236"/>
          </a:xfrm>
          <a:prstGeom prst="rect">
            <a:avLst/>
          </a:prstGeom>
          <a:solidFill>
            <a:schemeClr val="accent2"/>
          </a:solidFill>
        </p:spPr>
        <p:txBody>
          <a:bodyPr lIns="36000" tIns="36000" rIns="36000" bIns="3600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251519" y="3175555"/>
            <a:ext cx="3389267" cy="392438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" name="Bildplatzhalter 2"/>
          <p:cNvSpPr>
            <a:spLocks noGrp="1"/>
          </p:cNvSpPr>
          <p:nvPr>
            <p:ph type="pic" idx="18"/>
          </p:nvPr>
        </p:nvSpPr>
        <p:spPr>
          <a:xfrm>
            <a:off x="251519" y="1104822"/>
            <a:ext cx="8676001" cy="3857404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1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644621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hteck 12"/>
          <p:cNvSpPr/>
          <p:nvPr/>
        </p:nvSpPr>
        <p:spPr>
          <a:xfrm>
            <a:off x="195262" y="222250"/>
            <a:ext cx="6392864" cy="26987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7" name="Rechteck 11"/>
          <p:cNvSpPr/>
          <p:nvPr/>
        </p:nvSpPr>
        <p:spPr>
          <a:xfrm>
            <a:off x="0" y="215900"/>
            <a:ext cx="107950" cy="26987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28" name="Bild 13" descr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88" y="222250"/>
            <a:ext cx="1909763" cy="26035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05999" y="269999"/>
            <a:ext cx="5400404" cy="18201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spcBef>
                <a:spcPts val="200"/>
              </a:spcBef>
              <a:buSzTx/>
              <a:buFontTx/>
              <a:buNone/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0" name="Textplatzhalter 14"/>
          <p:cNvSpPr>
            <a:spLocks noGrp="1"/>
          </p:cNvSpPr>
          <p:nvPr>
            <p:ph type="body" idx="14"/>
          </p:nvPr>
        </p:nvSpPr>
        <p:spPr>
          <a:xfrm>
            <a:off x="1403999" y="1592999"/>
            <a:ext cx="7057330" cy="31389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180000" indent="-180000">
              <a:spcBef>
                <a:spcPts val="200"/>
              </a:spcBef>
              <a:buFont typeface="Lucida Grande"/>
              <a:buChar char="&gt;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" name="Textplatzhalter 16"/>
          <p:cNvSpPr>
            <a:spLocks noGrp="1"/>
          </p:cNvSpPr>
          <p:nvPr>
            <p:ph type="body" sz="quarter" idx="15"/>
          </p:nvPr>
        </p:nvSpPr>
        <p:spPr>
          <a:xfrm>
            <a:off x="305999" y="863999"/>
            <a:ext cx="7580702" cy="6276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spcBef>
                <a:spcPts val="4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48724" y="4910694"/>
            <a:ext cx="127001" cy="1270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  <p:sp>
        <p:nvSpPr>
          <p:cNvPr id="133" name="Hochschule Augsburg, 2/2018"/>
          <p:cNvSpPr txBox="1"/>
          <p:nvPr/>
        </p:nvSpPr>
        <p:spPr>
          <a:xfrm>
            <a:off x="1292440" y="4910551"/>
            <a:ext cx="1082998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kern="0" dirty="0">
                <a:solidFill>
                  <a:srgbClr val="000000"/>
                </a:solidFill>
              </a:rPr>
              <a:t>Hochschule Augsburg, 2/2018</a:t>
            </a:r>
          </a:p>
        </p:txBody>
      </p:sp>
    </p:spTree>
    <p:extLst>
      <p:ext uri="{BB962C8B-B14F-4D97-AF65-F5344CB8AC3E}">
        <p14:creationId xmlns:p14="http://schemas.microsoft.com/office/powerpoint/2010/main" val="2851376380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hteck 8"/>
          <p:cNvSpPr/>
          <p:nvPr/>
        </p:nvSpPr>
        <p:spPr>
          <a:xfrm>
            <a:off x="252413" y="174625"/>
            <a:ext cx="8675687" cy="477361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41" name="Bild 2" descr="Bild 2"/>
          <p:cNvPicPr>
            <a:picLocks noChangeAspect="1"/>
          </p:cNvPicPr>
          <p:nvPr/>
        </p:nvPicPr>
        <p:blipFill>
          <a:blip r:embed="rId2"/>
          <a:srcRect l="10936" t="30080" r="64222" b="14914"/>
          <a:stretch>
            <a:fillRect/>
          </a:stretch>
        </p:blipFill>
        <p:spPr>
          <a:xfrm>
            <a:off x="7812087" y="328613"/>
            <a:ext cx="862013" cy="600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755650" y="1545635"/>
            <a:ext cx="5616550" cy="3240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0896" indent="-183696">
              <a:spcBef>
                <a:spcPts val="4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5850" indent="-171450">
              <a:spcBef>
                <a:spcPts val="4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>
              <a:spcBef>
                <a:spcPts val="4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>
              <a:spcBef>
                <a:spcPts val="4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3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755999" y="1997999"/>
            <a:ext cx="4464424" cy="86409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1400"/>
              </a:lnSpc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4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755999" y="3435846"/>
            <a:ext cx="4464424" cy="118813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1400"/>
              </a:lnSpc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72815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3389313"/>
            <a:ext cx="179388" cy="454025"/>
          </a:xfrm>
          <a:prstGeom prst="rect">
            <a:avLst/>
          </a:prstGeom>
          <a:solidFill>
            <a:srgbClr val="F49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6" name="Bild 2" descr="HSA_Logo_negativ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7027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1090612"/>
            <a:ext cx="8676000" cy="3857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2000" y="3389224"/>
            <a:ext cx="3630969" cy="454235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36000" rIns="144000" bIns="7200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8783638" y="3389225"/>
            <a:ext cx="558800" cy="464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66200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50" y="232558"/>
            <a:ext cx="1814107" cy="247916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689057" y="4843062"/>
            <a:ext cx="136911" cy="127701"/>
          </a:xfrm>
          <a:prstGeom prst="rect">
            <a:avLst/>
          </a:prstGeom>
        </p:spPr>
        <p:txBody>
          <a:bodyPr lIns="26789" tIns="26789" rIns="26789" bIns="26789" anchor="t"/>
          <a:lstStyle>
            <a:lvl1pPr algn="ctr" defTabSz="308074">
              <a:defRPr sz="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  <p:sp>
        <p:nvSpPr>
          <p:cNvPr id="154" name="Rechteck"/>
          <p:cNvSpPr/>
          <p:nvPr/>
        </p:nvSpPr>
        <p:spPr>
          <a:xfrm>
            <a:off x="1309006" y="211685"/>
            <a:ext cx="4457820" cy="289662"/>
          </a:xfrm>
          <a:prstGeom prst="rect">
            <a:avLst/>
          </a:prstGeom>
          <a:solidFill>
            <a:srgbClr val="CD0045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 fontAlgn="auto" hangingPunct="0">
              <a:spcBef>
                <a:spcPts val="0"/>
              </a:spcBef>
              <a:spcAft>
                <a:spcPts val="0"/>
              </a:spcAft>
              <a:defRPr sz="1100">
                <a:solidFill>
                  <a:srgbClr val="C737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 dirty="0">
              <a:solidFill>
                <a:srgbClr val="C73759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5" name="Rechteck"/>
          <p:cNvSpPr/>
          <p:nvPr/>
        </p:nvSpPr>
        <p:spPr>
          <a:xfrm>
            <a:off x="1139799" y="211685"/>
            <a:ext cx="134771" cy="289662"/>
          </a:xfrm>
          <a:prstGeom prst="rect">
            <a:avLst/>
          </a:prstGeom>
          <a:solidFill>
            <a:srgbClr val="FF6500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 fontAlgn="auto" hangingPunct="0">
              <a:spcBef>
                <a:spcPts val="0"/>
              </a:spcBef>
              <a:spcAft>
                <a:spcPts val="0"/>
              </a:spcAft>
              <a:defRPr sz="1100">
                <a:solidFill>
                  <a:srgbClr val="C737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 dirty="0">
              <a:solidFill>
                <a:srgbClr val="C73759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05816575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13814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22" name="Rechteck 4"/>
          <p:cNvSpPr/>
          <p:nvPr/>
        </p:nvSpPr>
        <p:spPr>
          <a:xfrm>
            <a:off x="-1" y="3389312"/>
            <a:ext cx="179390" cy="4540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23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2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30401" y="3389224"/>
            <a:ext cx="3389266" cy="454236"/>
          </a:xfrm>
          <a:prstGeom prst="rect">
            <a:avLst/>
          </a:prstGeom>
          <a:solidFill>
            <a:schemeClr val="accent2"/>
          </a:solidFill>
        </p:spPr>
        <p:txBody>
          <a:bodyPr lIns="36000" tIns="36000" rIns="36000" bIns="36000">
            <a:normAutofit/>
          </a:bodyPr>
          <a:lstStyle>
            <a:lvl1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1307" indent="-204107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04900" indent="-1905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6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8783638" y="3389224"/>
            <a:ext cx="558801" cy="464494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27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993574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35" name="Rechteck 5"/>
          <p:cNvSpPr/>
          <p:nvPr/>
        </p:nvSpPr>
        <p:spPr>
          <a:xfrm>
            <a:off x="-1" y="3389312"/>
            <a:ext cx="179390" cy="7540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6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38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51521" y="3761999"/>
            <a:ext cx="3389267" cy="381533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>
            <a:lvl1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1307" indent="-204107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04900" indent="-1905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>
              <a:lnSpc>
                <a:spcPts val="2700"/>
              </a:lnSpc>
              <a:spcBef>
                <a:spcPts val="400"/>
              </a:spcBef>
              <a:buFontTx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1521" y="3389224"/>
            <a:ext cx="3389267" cy="454236"/>
          </a:xfrm>
          <a:prstGeom prst="rect">
            <a:avLst/>
          </a:prstGeom>
          <a:solidFill>
            <a:schemeClr val="accent2"/>
          </a:solidFill>
        </p:spPr>
        <p:txBody>
          <a:bodyPr lIns="36000" tIns="36000" rIns="36000" bIns="3600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8783638" y="3389224"/>
            <a:ext cx="558801" cy="754309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4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526169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49" name="Rechteck 5"/>
          <p:cNvSpPr/>
          <p:nvPr/>
        </p:nvSpPr>
        <p:spPr>
          <a:xfrm>
            <a:off x="-1" y="3406775"/>
            <a:ext cx="179390" cy="67627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50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5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51519" y="3723878"/>
            <a:ext cx="3143013" cy="358449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b">
            <a:normAutofit/>
          </a:bodyPr>
          <a:lstStyle>
            <a:lvl1pPr marL="0" indent="0">
              <a:lnSpc>
                <a:spcPts val="2700"/>
              </a:lnSpc>
              <a:spcBef>
                <a:spcPts val="200"/>
              </a:spcBef>
              <a:buSzTx/>
              <a:buFontTx/>
              <a:buNone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69458" indent="-112258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19175" indent="-104775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97330" indent="-125730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54529" indent="-125729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3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1519" y="3406376"/>
            <a:ext cx="3389267" cy="465141"/>
          </a:xfrm>
          <a:prstGeom prst="rect">
            <a:avLst/>
          </a:prstGeom>
          <a:solidFill>
            <a:schemeClr val="accent2"/>
          </a:solidFill>
        </p:spPr>
        <p:txBody>
          <a:bodyPr lIns="36000" tIns="36000" rIns="36000" bIns="3600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8783638" y="3406168"/>
            <a:ext cx="558801" cy="676158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5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354750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63" name="Rechteck 6"/>
          <p:cNvSpPr/>
          <p:nvPr/>
        </p:nvSpPr>
        <p:spPr>
          <a:xfrm>
            <a:off x="-1" y="3381375"/>
            <a:ext cx="179390" cy="91757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64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66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52634" y="3939902"/>
            <a:ext cx="3143013" cy="358449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b">
            <a:normAutofit/>
          </a:bodyPr>
          <a:lstStyle>
            <a:lvl1pPr marL="0" indent="0">
              <a:lnSpc>
                <a:spcPts val="2700"/>
              </a:lnSpc>
              <a:spcBef>
                <a:spcPts val="200"/>
              </a:spcBef>
              <a:buSzTx/>
              <a:buFontTx/>
              <a:buNone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69458" indent="-112258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19175" indent="-104775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97330" indent="-125730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54529" indent="-125729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7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2634" y="3723878"/>
            <a:ext cx="3389267" cy="381533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2634" y="3381888"/>
            <a:ext cx="3389267" cy="417884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9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8775888" y="3381840"/>
            <a:ext cx="558801" cy="916510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7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034039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4" name="Rechteck 7"/>
          <p:cNvSpPr/>
          <p:nvPr/>
        </p:nvSpPr>
        <p:spPr>
          <a:xfrm>
            <a:off x="-1" y="3175000"/>
            <a:ext cx="179390" cy="11731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95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Bildplatzhalter 2"/>
          <p:cNvSpPr>
            <a:spLocks noGrp="1"/>
          </p:cNvSpPr>
          <p:nvPr>
            <p:ph type="pic" idx="13"/>
          </p:nvPr>
        </p:nvSpPr>
        <p:spPr>
          <a:xfrm>
            <a:off x="251519" y="1090612"/>
            <a:ext cx="8676001" cy="3857403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9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51519" y="3989163"/>
            <a:ext cx="3143013" cy="358449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b">
            <a:normAutofit/>
          </a:bodyPr>
          <a:lstStyle>
            <a:lvl1pPr marL="0" indent="0">
              <a:lnSpc>
                <a:spcPts val="2700"/>
              </a:lnSpc>
              <a:spcBef>
                <a:spcPts val="200"/>
              </a:spcBef>
              <a:buSzTx/>
              <a:buFontTx/>
              <a:buNone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69458" indent="-112258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19175" indent="-104775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97330" indent="-125730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54529" indent="-125729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8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1519" y="3718367"/>
            <a:ext cx="3389267" cy="417885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9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521" y="3413659"/>
            <a:ext cx="3389267" cy="454236"/>
          </a:xfrm>
          <a:prstGeom prst="rect">
            <a:avLst/>
          </a:prstGeom>
          <a:solidFill>
            <a:schemeClr val="accent2"/>
          </a:solidFill>
        </p:spPr>
        <p:txBody>
          <a:bodyPr lIns="36000" tIns="36000" rIns="36000" bIns="3600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0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1519" y="3175555"/>
            <a:ext cx="3389267" cy="392438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1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8775888" y="3175555"/>
            <a:ext cx="558801" cy="1172608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10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69209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10" name="Rechteck 8"/>
          <p:cNvSpPr/>
          <p:nvPr/>
        </p:nvSpPr>
        <p:spPr>
          <a:xfrm>
            <a:off x="-1" y="3175000"/>
            <a:ext cx="179390" cy="13985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11" name="Bild 2" descr="Bild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251519" y="4214698"/>
            <a:ext cx="3143013" cy="358449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b">
            <a:normAutofit/>
          </a:bodyPr>
          <a:lstStyle>
            <a:lvl1pPr marL="0" indent="0">
              <a:lnSpc>
                <a:spcPts val="2700"/>
              </a:lnSpc>
              <a:spcBef>
                <a:spcPts val="200"/>
              </a:spcBef>
              <a:buSzTx/>
              <a:buFontTx/>
              <a:buNone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69458" indent="-112258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19175" indent="-104775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497330" indent="-125730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954529" indent="-125729">
              <a:lnSpc>
                <a:spcPts val="2700"/>
              </a:lnSpc>
              <a:spcBef>
                <a:spcPts val="200"/>
              </a:spcBef>
              <a:buFontTx/>
              <a:defRPr sz="1100" cap="all" spc="1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3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8775888" y="3175555"/>
            <a:ext cx="558801" cy="1397593"/>
          </a:xfrm>
          <a:prstGeom prst="rect">
            <a:avLst/>
          </a:prstGeom>
          <a:solidFill>
            <a:srgbClr val="FFFFFF"/>
          </a:solid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/>
            </a:pPr>
            <a:endParaRPr/>
          </a:p>
        </p:txBody>
      </p:sp>
      <p:sp>
        <p:nvSpPr>
          <p:cNvPr id="114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1519" y="3989163"/>
            <a:ext cx="3143013" cy="358449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b">
            <a:normAutofit/>
          </a:bodyPr>
          <a:lstStyle/>
          <a:p>
            <a:pPr marL="0" indent="0">
              <a:lnSpc>
                <a:spcPts val="2700"/>
              </a:lnSpc>
              <a:spcBef>
                <a:spcPts val="200"/>
              </a:spcBef>
              <a:buSzTx/>
              <a:buFontTx/>
              <a:buNone/>
              <a:defRPr sz="1100" cap="all" spc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5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519" y="3718367"/>
            <a:ext cx="3389267" cy="417885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6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1521" y="3413659"/>
            <a:ext cx="3389267" cy="454236"/>
          </a:xfrm>
          <a:prstGeom prst="rect">
            <a:avLst/>
          </a:prstGeom>
          <a:solidFill>
            <a:schemeClr val="accent2"/>
          </a:solidFill>
        </p:spPr>
        <p:txBody>
          <a:bodyPr lIns="36000" tIns="36000" rIns="36000" bIns="3600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7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251519" y="3175555"/>
            <a:ext cx="3389267" cy="392438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8" name="Bildplatzhalter 2"/>
          <p:cNvSpPr>
            <a:spLocks noGrp="1"/>
          </p:cNvSpPr>
          <p:nvPr>
            <p:ph type="pic" idx="18"/>
          </p:nvPr>
        </p:nvSpPr>
        <p:spPr>
          <a:xfrm>
            <a:off x="251519" y="1104822"/>
            <a:ext cx="8676001" cy="3857404"/>
          </a:xfrm>
          <a:prstGeom prst="rect">
            <a:avLst/>
          </a:prstGeom>
        </p:spPr>
        <p:txBody>
          <a:bodyPr lIns="91439" rIns="91439"/>
          <a:lstStyle/>
          <a:p>
            <a:endParaRPr dirty="0"/>
          </a:p>
        </p:txBody>
      </p:sp>
      <p:sp>
        <p:nvSpPr>
          <p:cNvPr id="119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107892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hteck 12"/>
          <p:cNvSpPr/>
          <p:nvPr/>
        </p:nvSpPr>
        <p:spPr>
          <a:xfrm>
            <a:off x="195262" y="222250"/>
            <a:ext cx="6392864" cy="26987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127" name="Rechteck 11"/>
          <p:cNvSpPr/>
          <p:nvPr/>
        </p:nvSpPr>
        <p:spPr>
          <a:xfrm>
            <a:off x="0" y="215900"/>
            <a:ext cx="107950" cy="26987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28" name="Bild 13" descr="Bild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388" y="222250"/>
            <a:ext cx="1909763" cy="26035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05999" y="269999"/>
            <a:ext cx="5400404" cy="18201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spcBef>
                <a:spcPts val="200"/>
              </a:spcBef>
              <a:buSzTx/>
              <a:buFontTx/>
              <a:buNone/>
              <a:defRPr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0" name="Textplatzhalter 14"/>
          <p:cNvSpPr>
            <a:spLocks noGrp="1"/>
          </p:cNvSpPr>
          <p:nvPr>
            <p:ph type="body" idx="14"/>
          </p:nvPr>
        </p:nvSpPr>
        <p:spPr>
          <a:xfrm>
            <a:off x="1403999" y="1592999"/>
            <a:ext cx="7057330" cy="313899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180000" indent="-180000">
              <a:spcBef>
                <a:spcPts val="200"/>
              </a:spcBef>
              <a:buFont typeface="Lucida Grande"/>
              <a:buChar char="&gt;"/>
              <a:defRPr sz="1200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1" name="Textplatzhalter 16"/>
          <p:cNvSpPr>
            <a:spLocks noGrp="1"/>
          </p:cNvSpPr>
          <p:nvPr>
            <p:ph type="body" sz="quarter" idx="15"/>
          </p:nvPr>
        </p:nvSpPr>
        <p:spPr>
          <a:xfrm>
            <a:off x="305999" y="863999"/>
            <a:ext cx="7580702" cy="62763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spcBef>
                <a:spcPts val="400"/>
              </a:spcBef>
              <a:buSzTx/>
              <a:buFontTx/>
              <a:buNone/>
              <a:defRPr sz="1800" b="1"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48724" y="4910694"/>
            <a:ext cx="127001" cy="127001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  <p:sp>
        <p:nvSpPr>
          <p:cNvPr id="133" name="Hochschule Augsburg, 2/2018"/>
          <p:cNvSpPr txBox="1"/>
          <p:nvPr/>
        </p:nvSpPr>
        <p:spPr>
          <a:xfrm>
            <a:off x="1292440" y="4910551"/>
            <a:ext cx="1082998" cy="1272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 defTabSz="308074">
              <a:defRPr sz="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r>
              <a:rPr kern="0" dirty="0">
                <a:solidFill>
                  <a:srgbClr val="000000"/>
                </a:solidFill>
              </a:rPr>
              <a:t>Hochschule Augsburg, 2/2018</a:t>
            </a:r>
          </a:p>
        </p:txBody>
      </p:sp>
    </p:spTree>
    <p:extLst>
      <p:ext uri="{BB962C8B-B14F-4D97-AF65-F5344CB8AC3E}">
        <p14:creationId xmlns:p14="http://schemas.microsoft.com/office/powerpoint/2010/main" val="1458323415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hteck 8"/>
          <p:cNvSpPr/>
          <p:nvPr/>
        </p:nvSpPr>
        <p:spPr>
          <a:xfrm>
            <a:off x="252413" y="174625"/>
            <a:ext cx="8675687" cy="477361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141" name="Bild 2" descr="Bild 2"/>
          <p:cNvPicPr>
            <a:picLocks noChangeAspect="1"/>
          </p:cNvPicPr>
          <p:nvPr/>
        </p:nvPicPr>
        <p:blipFill>
          <a:blip r:embed="rId2"/>
          <a:srcRect l="10936" t="30080" r="64222" b="14914"/>
          <a:stretch>
            <a:fillRect/>
          </a:stretch>
        </p:blipFill>
        <p:spPr>
          <a:xfrm>
            <a:off x="7812087" y="328613"/>
            <a:ext cx="862013" cy="600076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755650" y="1545635"/>
            <a:ext cx="5616550" cy="324037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400"/>
              </a:spcBef>
              <a:buSzTx/>
              <a:buFont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40896" indent="-183696">
              <a:spcBef>
                <a:spcPts val="4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85850" indent="-171450">
              <a:spcBef>
                <a:spcPts val="4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>
              <a:spcBef>
                <a:spcPts val="4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>
              <a:spcBef>
                <a:spcPts val="4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3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755999" y="1997999"/>
            <a:ext cx="4464424" cy="864097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1400"/>
              </a:lnSpc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4" name="Textplatzhalter 10"/>
          <p:cNvSpPr>
            <a:spLocks noGrp="1"/>
          </p:cNvSpPr>
          <p:nvPr>
            <p:ph type="body" sz="quarter" idx="14"/>
          </p:nvPr>
        </p:nvSpPr>
        <p:spPr>
          <a:xfrm>
            <a:off x="755999" y="3435846"/>
            <a:ext cx="4464424" cy="118813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lnSpc>
                <a:spcPts val="1400"/>
              </a:lnSpc>
              <a:spcBef>
                <a:spcPts val="20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4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4636539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3389313"/>
            <a:ext cx="179388" cy="754062"/>
          </a:xfrm>
          <a:prstGeom prst="rect">
            <a:avLst/>
          </a:prstGeom>
          <a:solidFill>
            <a:srgbClr val="F49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7" name="Bild 2" descr="HSA_Logo_negativ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7027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1090612"/>
            <a:ext cx="8676000" cy="3857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1521" y="3762000"/>
            <a:ext cx="3630969" cy="381532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3600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1" y="3389224"/>
            <a:ext cx="3630969" cy="417883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7200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8783638" y="3389225"/>
            <a:ext cx="558800" cy="754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775180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Bild" descr="B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350" y="232558"/>
            <a:ext cx="1814107" cy="247916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7689057" y="4843062"/>
            <a:ext cx="136911" cy="127701"/>
          </a:xfrm>
          <a:prstGeom prst="rect">
            <a:avLst/>
          </a:prstGeom>
        </p:spPr>
        <p:txBody>
          <a:bodyPr lIns="26789" tIns="26789" rIns="26789" bIns="26789" anchor="t"/>
          <a:lstStyle>
            <a:lvl1pPr algn="ctr" defTabSz="308074">
              <a:defRPr sz="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‹Nr.›</a:t>
            </a:fld>
            <a:endParaRPr dirty="0"/>
          </a:p>
        </p:txBody>
      </p:sp>
      <p:sp>
        <p:nvSpPr>
          <p:cNvPr id="154" name="Rechteck"/>
          <p:cNvSpPr/>
          <p:nvPr/>
        </p:nvSpPr>
        <p:spPr>
          <a:xfrm>
            <a:off x="1309006" y="211685"/>
            <a:ext cx="4457820" cy="289662"/>
          </a:xfrm>
          <a:prstGeom prst="rect">
            <a:avLst/>
          </a:prstGeom>
          <a:solidFill>
            <a:srgbClr val="CD0045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 fontAlgn="auto" hangingPunct="0">
              <a:spcBef>
                <a:spcPts val="0"/>
              </a:spcBef>
              <a:spcAft>
                <a:spcPts val="0"/>
              </a:spcAft>
              <a:defRPr sz="1100">
                <a:solidFill>
                  <a:srgbClr val="C737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 dirty="0">
              <a:solidFill>
                <a:srgbClr val="C73759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55" name="Rechteck"/>
          <p:cNvSpPr/>
          <p:nvPr/>
        </p:nvSpPr>
        <p:spPr>
          <a:xfrm>
            <a:off x="1139799" y="211685"/>
            <a:ext cx="134771" cy="289662"/>
          </a:xfrm>
          <a:prstGeom prst="rect">
            <a:avLst/>
          </a:prstGeom>
          <a:solidFill>
            <a:srgbClr val="FF6500"/>
          </a:solidFill>
          <a:ln w="3175">
            <a:miter lim="400000"/>
          </a:ln>
        </p:spPr>
        <p:txBody>
          <a:bodyPr lIns="26789" tIns="26789" rIns="26789" bIns="26789" anchor="ctr"/>
          <a:lstStyle/>
          <a:p>
            <a:pPr algn="ctr" defTabSz="308074" fontAlgn="auto" hangingPunct="0">
              <a:spcBef>
                <a:spcPts val="0"/>
              </a:spcBef>
              <a:spcAft>
                <a:spcPts val="0"/>
              </a:spcAft>
              <a:defRPr sz="1100">
                <a:solidFill>
                  <a:srgbClr val="C7375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 kern="0" dirty="0">
              <a:solidFill>
                <a:srgbClr val="C73759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4404840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3406775"/>
            <a:ext cx="179388" cy="604838"/>
          </a:xfrm>
          <a:prstGeom prst="rect">
            <a:avLst/>
          </a:prstGeom>
          <a:solidFill>
            <a:srgbClr val="F49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7" name="Bild 2" descr="HSA_Logo_negativ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7027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1090612"/>
            <a:ext cx="8676000" cy="3857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1520" y="3653462"/>
            <a:ext cx="2976299" cy="358448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36000" anchor="b" anchorCtr="0">
            <a:spAutoFit/>
          </a:bodyPr>
          <a:lstStyle>
            <a:lvl1pPr marL="0" indent="0">
              <a:lnSpc>
                <a:spcPts val="2750"/>
              </a:lnSpc>
              <a:buNone/>
              <a:defRPr sz="1100" b="0" kern="1100" cap="all" spc="100" baseline="0">
                <a:solidFill>
                  <a:schemeClr val="bg1"/>
                </a:solidFill>
                <a:latin typeface="Arial"/>
                <a:cs typeface="Akzidenz-Grotesk BQ Reg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0" y="3406376"/>
            <a:ext cx="3630969" cy="392437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4680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8783638" y="3406169"/>
            <a:ext cx="558800" cy="676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2220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0" y="3403600"/>
            <a:ext cx="179388" cy="895350"/>
          </a:xfrm>
          <a:prstGeom prst="rect">
            <a:avLst/>
          </a:prstGeom>
          <a:solidFill>
            <a:srgbClr val="F49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0" name="Bild 2" descr="HSA_Logo_negativ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7027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1090612"/>
            <a:ext cx="8676000" cy="3857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8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2635" y="3939902"/>
            <a:ext cx="2976299" cy="358448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36000" anchor="b" anchorCtr="0">
            <a:spAutoFit/>
          </a:bodyPr>
          <a:lstStyle>
            <a:lvl1pPr marL="0" indent="0">
              <a:lnSpc>
                <a:spcPts val="2750"/>
              </a:lnSpc>
              <a:buNone/>
              <a:defRPr sz="1100" b="0" kern="1100" cap="all" spc="100" baseline="0">
                <a:solidFill>
                  <a:schemeClr val="bg1"/>
                </a:solidFill>
                <a:latin typeface="Arial"/>
                <a:cs typeface="Akzidenz-Grotesk BQ Reg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2635" y="3723878"/>
            <a:ext cx="3630969" cy="381532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3600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8775888" y="3381841"/>
            <a:ext cx="558800" cy="916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251520" y="3403449"/>
            <a:ext cx="3630969" cy="392437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4680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11868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3170238"/>
            <a:ext cx="179388" cy="1165225"/>
          </a:xfrm>
          <a:prstGeom prst="rect">
            <a:avLst/>
          </a:prstGeom>
          <a:solidFill>
            <a:srgbClr val="F49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9" name="Bild 2" descr="HSA_Logo_negativ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7027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Bildplatzhalter 2"/>
          <p:cNvSpPr>
            <a:spLocks noGrp="1"/>
          </p:cNvSpPr>
          <p:nvPr>
            <p:ph type="pic" sz="quarter" idx="17"/>
          </p:nvPr>
        </p:nvSpPr>
        <p:spPr>
          <a:xfrm>
            <a:off x="251520" y="1090612"/>
            <a:ext cx="8676000" cy="3857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12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50117" y="3972671"/>
            <a:ext cx="2976299" cy="358448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36000" anchor="ctr" anchorCtr="0">
            <a:spAutoFit/>
          </a:bodyPr>
          <a:lstStyle>
            <a:lvl1pPr marL="0" indent="0">
              <a:lnSpc>
                <a:spcPts val="2750"/>
              </a:lnSpc>
              <a:buNone/>
              <a:defRPr sz="1100" b="0" kern="1100" cap="all" spc="100" baseline="0">
                <a:solidFill>
                  <a:schemeClr val="bg1"/>
                </a:solidFill>
                <a:latin typeface="Arial"/>
                <a:cs typeface="Akzidenz-Grotesk BQ Reg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8775888" y="3170366"/>
            <a:ext cx="558800" cy="1164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251520" y="3723354"/>
            <a:ext cx="2976299" cy="358448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36000" anchor="b" anchorCtr="0">
            <a:spAutoFit/>
          </a:bodyPr>
          <a:lstStyle>
            <a:lvl1pPr marL="0" indent="0">
              <a:lnSpc>
                <a:spcPts val="2750"/>
              </a:lnSpc>
              <a:buNone/>
              <a:defRPr sz="1100" b="0" kern="1100" cap="all" spc="100" baseline="0">
                <a:solidFill>
                  <a:schemeClr val="bg1"/>
                </a:solidFill>
                <a:latin typeface="Arial"/>
                <a:cs typeface="Akzidenz-Grotesk BQ Reg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251520" y="3413659"/>
            <a:ext cx="3630969" cy="454235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72000" rIns="144000" bIns="3600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20"/>
          </p:nvPr>
        </p:nvSpPr>
        <p:spPr>
          <a:xfrm>
            <a:off x="251520" y="3170367"/>
            <a:ext cx="3630969" cy="381532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3600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139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3175000"/>
            <a:ext cx="179388" cy="1173163"/>
          </a:xfrm>
          <a:prstGeom prst="rect">
            <a:avLst/>
          </a:prstGeom>
          <a:solidFill>
            <a:srgbClr val="F49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1" name="Bild 2" descr="HSA_Logo_negativ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7027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Bildplatzhalter 2"/>
          <p:cNvSpPr>
            <a:spLocks noGrp="1"/>
          </p:cNvSpPr>
          <p:nvPr>
            <p:ph type="pic" sz="quarter" idx="18"/>
          </p:nvPr>
        </p:nvSpPr>
        <p:spPr>
          <a:xfrm>
            <a:off x="251520" y="1090612"/>
            <a:ext cx="8676000" cy="3857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1520" y="3989164"/>
            <a:ext cx="2976299" cy="358448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36000" anchor="b" anchorCtr="0">
            <a:spAutoFit/>
          </a:bodyPr>
          <a:lstStyle>
            <a:lvl1pPr marL="0" indent="0">
              <a:lnSpc>
                <a:spcPts val="2750"/>
              </a:lnSpc>
              <a:buNone/>
              <a:defRPr sz="1100" b="0" kern="1100" cap="all" spc="100" baseline="0">
                <a:solidFill>
                  <a:schemeClr val="bg1"/>
                </a:solidFill>
                <a:latin typeface="Arial"/>
                <a:cs typeface="Akzidenz-Grotesk BQ Reg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1520" y="3718368"/>
            <a:ext cx="3630969" cy="417883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72000" rIns="144000" bIns="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1521" y="3413659"/>
            <a:ext cx="3630969" cy="454235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72000" rIns="144000" bIns="3600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0" y="3175555"/>
            <a:ext cx="3630969" cy="392437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4680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8775888" y="3175555"/>
            <a:ext cx="558800" cy="1172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02994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3175000"/>
            <a:ext cx="179388" cy="1398588"/>
          </a:xfrm>
          <a:prstGeom prst="rect">
            <a:avLst/>
          </a:prstGeom>
          <a:solidFill>
            <a:srgbClr val="F49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10" name="Bild 2" descr="HSA_Logo_negativ_rg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70275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Bildplatzhalter 2"/>
          <p:cNvSpPr>
            <a:spLocks noGrp="1"/>
          </p:cNvSpPr>
          <p:nvPr>
            <p:ph type="pic" sz="quarter" idx="18"/>
          </p:nvPr>
        </p:nvSpPr>
        <p:spPr>
          <a:xfrm>
            <a:off x="251520" y="1090612"/>
            <a:ext cx="8676000" cy="3857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500"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  <p:sp>
        <p:nvSpPr>
          <p:cNvPr id="25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251520" y="4214699"/>
            <a:ext cx="2976299" cy="358448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36000" anchor="b" anchorCtr="0">
            <a:spAutoFit/>
          </a:bodyPr>
          <a:lstStyle>
            <a:lvl1pPr marL="0" indent="0">
              <a:lnSpc>
                <a:spcPts val="2750"/>
              </a:lnSpc>
              <a:buNone/>
              <a:defRPr sz="1100" b="0" kern="1100" cap="all" spc="100" baseline="0">
                <a:solidFill>
                  <a:schemeClr val="bg1"/>
                </a:solidFill>
                <a:latin typeface="Arial"/>
                <a:cs typeface="Akzidenz-Grotesk BQ Reg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0" name="Textplatzhalter 3"/>
          <p:cNvSpPr>
            <a:spLocks noGrp="1"/>
          </p:cNvSpPr>
          <p:nvPr>
            <p:ph type="body" sz="quarter" idx="17"/>
          </p:nvPr>
        </p:nvSpPr>
        <p:spPr>
          <a:xfrm>
            <a:off x="8775888" y="3175555"/>
            <a:ext cx="558800" cy="1397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/>
          <a:lstStyle>
            <a:lvl1pPr marL="0" indent="0">
              <a:buNone/>
              <a:defRPr sz="100"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Textplatzhalter 2"/>
          <p:cNvSpPr>
            <a:spLocks noGrp="1"/>
          </p:cNvSpPr>
          <p:nvPr>
            <p:ph type="body" sz="quarter" idx="14"/>
          </p:nvPr>
        </p:nvSpPr>
        <p:spPr>
          <a:xfrm>
            <a:off x="251520" y="3989164"/>
            <a:ext cx="2976299" cy="358448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36000" anchor="b" anchorCtr="0">
            <a:spAutoFit/>
          </a:bodyPr>
          <a:lstStyle>
            <a:lvl1pPr marL="0" indent="0">
              <a:lnSpc>
                <a:spcPts val="2750"/>
              </a:lnSpc>
              <a:buNone/>
              <a:defRPr sz="1100" b="0" kern="1100" cap="all" spc="100" baseline="0">
                <a:solidFill>
                  <a:schemeClr val="bg1"/>
                </a:solidFill>
                <a:latin typeface="Arial"/>
                <a:cs typeface="Akzidenz-Grotesk BQ Reg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1520" y="3718368"/>
            <a:ext cx="3630969" cy="417883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72000" rIns="144000" bIns="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251521" y="3413659"/>
            <a:ext cx="3693535" cy="454235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72000" rIns="144000" bIns="36000">
            <a:spAutoFit/>
          </a:bodyPr>
          <a:lstStyle>
            <a:lvl1pPr marL="0" indent="0">
              <a:lnSpc>
                <a:spcPts val="2750"/>
              </a:lnSpc>
              <a:buNone/>
              <a:defRPr sz="2000" b="1" i="0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4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251520" y="3175555"/>
            <a:ext cx="3630969" cy="392437"/>
          </a:xfrm>
          <a:prstGeom prst="rect">
            <a:avLst/>
          </a:prstGeom>
          <a:solidFill>
            <a:srgbClr val="F00045"/>
          </a:solidFill>
        </p:spPr>
        <p:txBody>
          <a:bodyPr vert="horz" wrap="none" lIns="36000" tIns="0" rIns="144000" bIns="46800">
            <a:spAutoFit/>
          </a:bodyPr>
          <a:lstStyle>
            <a:lvl1pPr marL="0" indent="0">
              <a:lnSpc>
                <a:spcPts val="2750"/>
              </a:lnSpc>
              <a:buNone/>
              <a:defRPr sz="2000" b="1" baseline="0">
                <a:solidFill>
                  <a:schemeClr val="bg1"/>
                </a:solidFill>
                <a:latin typeface="Arial"/>
                <a:cs typeface="Akzidenz-Grotesk BQ Med"/>
              </a:defRPr>
            </a:lvl1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66340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1403350" y="4995000"/>
            <a:ext cx="6048970" cy="14148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700" baseline="0"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306000" y="270000"/>
            <a:ext cx="5400402" cy="182016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100">
                <a:solidFill>
                  <a:schemeClr val="bg1"/>
                </a:solidFill>
                <a:latin typeface="Arial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5"/>
          </p:nvPr>
        </p:nvSpPr>
        <p:spPr>
          <a:xfrm>
            <a:off x="1404000" y="1593000"/>
            <a:ext cx="7057330" cy="3138990"/>
          </a:xfrm>
          <a:prstGeom prst="rect">
            <a:avLst/>
          </a:prstGeom>
        </p:spPr>
        <p:txBody>
          <a:bodyPr vert="horz" lIns="0" tIns="0" rIns="0" bIns="0"/>
          <a:lstStyle>
            <a:lvl1pPr marL="180000" indent="-180000">
              <a:buFont typeface="Lucida Grande"/>
              <a:buChar char="&gt;"/>
              <a:defRPr sz="1200">
                <a:latin typeface="Arial"/>
                <a:cs typeface="Arial"/>
              </a:defRPr>
            </a:lvl1pPr>
            <a:lvl2pPr>
              <a:defRPr sz="1200">
                <a:cs typeface="Arial"/>
              </a:defRPr>
            </a:lvl2pPr>
            <a:lvl3pPr>
              <a:defRPr sz="1200">
                <a:cs typeface="Arial"/>
              </a:defRPr>
            </a:lvl3pPr>
            <a:lvl4pPr>
              <a:defRPr sz="1200">
                <a:cs typeface="Arial"/>
              </a:defRPr>
            </a:lvl4pPr>
            <a:lvl5pPr>
              <a:defRPr sz="1200">
                <a:cs typeface="Arial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6"/>
          </p:nvPr>
        </p:nvSpPr>
        <p:spPr>
          <a:xfrm>
            <a:off x="306000" y="864000"/>
            <a:ext cx="7580700" cy="6276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buNone/>
              <a:defRPr sz="1800" b="1" i="0">
                <a:latin typeface="Arial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7"/>
          </p:nvPr>
        </p:nvSpPr>
        <p:spPr>
          <a:xfrm>
            <a:off x="336550" y="4994275"/>
            <a:ext cx="922338" cy="274638"/>
          </a:xfrm>
        </p:spPr>
        <p:txBody>
          <a:bodyPr/>
          <a:lstStyle>
            <a:lvl1pPr>
              <a:defRPr/>
            </a:lvl1pPr>
          </a:lstStyle>
          <a:p>
            <a:fld id="{3AC0AD75-96ED-43EC-AE0A-AACE7686456E}" type="datetime1">
              <a:rPr lang="de-DE" altLang="de-DE"/>
              <a:pPr/>
              <a:t>01.02.2021</a:t>
            </a:fld>
            <a:endParaRPr lang="de-DE" altLang="de-DE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fld id="{98B5998F-F109-40D1-81D2-EFC50E52F8F6}" type="slidenum">
              <a:rPr lang="de-DE" altLang="de-DE"/>
              <a:pPr/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18966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rgbClr val="F49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</p:sldLayoutIdLst>
  <p:hf hdr="0" ftr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195263" y="215900"/>
            <a:ext cx="6392862" cy="269875"/>
          </a:xfrm>
          <a:prstGeom prst="rect">
            <a:avLst/>
          </a:prstGeom>
          <a:solidFill>
            <a:srgbClr val="F000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4994275"/>
            <a:ext cx="2133600" cy="27463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700">
                <a:latin typeface="Arial" panose="020B0604020202020204" pitchFamily="34" charset="0"/>
              </a:defRPr>
            </a:lvl1pPr>
          </a:lstStyle>
          <a:p>
            <a:fld id="{AE18BDEA-DD4B-4A7B-BC44-22991BD905A3}" type="datetime1">
              <a:rPr lang="de-DE" altLang="de-DE"/>
              <a:pPr/>
              <a:t>01.02.2021</a:t>
            </a:fld>
            <a:endParaRPr lang="de-DE" alt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842125" y="4994275"/>
            <a:ext cx="2133600" cy="274638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700">
                <a:latin typeface="Arial" panose="020B0604020202020204" pitchFamily="34" charset="0"/>
              </a:defRPr>
            </a:lvl1pPr>
          </a:lstStyle>
          <a:p>
            <a:fld id="{08176327-C387-4CEF-81D4-9E873B68564B}" type="slidenum">
              <a:rPr lang="de-DE" altLang="de-DE"/>
              <a:pPr/>
              <a:t>‹Nr.›</a:t>
            </a:fld>
            <a:endParaRPr lang="de-DE" altLang="de-DE"/>
          </a:p>
        </p:txBody>
      </p:sp>
      <p:sp>
        <p:nvSpPr>
          <p:cNvPr id="12" name="Rechteck 11"/>
          <p:cNvSpPr/>
          <p:nvPr/>
        </p:nvSpPr>
        <p:spPr>
          <a:xfrm>
            <a:off x="0" y="215900"/>
            <a:ext cx="107950" cy="269875"/>
          </a:xfrm>
          <a:prstGeom prst="rect">
            <a:avLst/>
          </a:prstGeom>
          <a:solidFill>
            <a:srgbClr val="F496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2054" name="Bild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150" y="222250"/>
            <a:ext cx="1900238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</p:sldLayoutIdLst>
  <p:hf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252413" y="174625"/>
            <a:ext cx="8675687" cy="4773613"/>
          </a:xfrm>
          <a:prstGeom prst="rect">
            <a:avLst/>
          </a:prstGeom>
          <a:solidFill>
            <a:srgbClr val="F000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/>
          </a:p>
        </p:txBody>
      </p:sp>
      <p:pic>
        <p:nvPicPr>
          <p:cNvPr id="3075" name="Bild 2" descr="HSA_Logo_negativ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6" t="30080" r="64223" b="14915"/>
          <a:stretch>
            <a:fillRect/>
          </a:stretch>
        </p:blipFill>
        <p:spPr bwMode="auto">
          <a:xfrm>
            <a:off x="7812088" y="328613"/>
            <a:ext cx="862012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anose="020B0600070205080204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Bild 2" descr="Bild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el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Titeltext</a:t>
            </a:r>
          </a:p>
        </p:txBody>
      </p:sp>
      <p:sp>
        <p:nvSpPr>
          <p:cNvPr id="5" name="Textebene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fontAlgn="auto" hangingPunct="0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570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7"/>
          <p:cNvSpPr/>
          <p:nvPr/>
        </p:nvSpPr>
        <p:spPr>
          <a:xfrm>
            <a:off x="250825" y="174625"/>
            <a:ext cx="8677275" cy="91598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 fontAlgn="auto" hangingPunct="0">
              <a:spcBef>
                <a:spcPts val="0"/>
              </a:spcBef>
              <a:spcAft>
                <a:spcPts val="0"/>
              </a:spcAft>
              <a:defRPr sz="1800">
                <a:solidFill>
                  <a:srgbClr val="FFFFFF"/>
                </a:solidFill>
              </a:defRPr>
            </a:pPr>
            <a:endParaRPr sz="1800" kern="0" dirty="0">
              <a:solidFill>
                <a:srgbClr val="FFFFFF"/>
              </a:solidFill>
              <a:latin typeface="Calibri"/>
              <a:cs typeface="Calibri"/>
              <a:sym typeface="Calibri"/>
            </a:endParaRPr>
          </a:p>
        </p:txBody>
      </p:sp>
      <p:pic>
        <p:nvPicPr>
          <p:cNvPr id="3" name="Bild 2" descr="Bild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3470275" cy="109061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eltext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/>
          <a:lstStyle/>
          <a:p>
            <a:r>
              <a:t>Titeltext</a:t>
            </a:r>
          </a:p>
        </p:txBody>
      </p:sp>
      <p:sp>
        <p:nvSpPr>
          <p:cNvPr id="5" name="Textebene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 fontAlgn="auto" hangingPunct="0">
              <a:spcBef>
                <a:spcPts val="0"/>
              </a:spcBef>
              <a:spcAft>
                <a:spcPts val="0"/>
              </a:spcAft>
            </a:pPr>
            <a:fld id="{86CB4B4D-7CA3-9044-876B-883B54F8677D}" type="slidenum">
              <a:rPr kern="0">
                <a:solidFill>
                  <a:srgbClr val="000000"/>
                </a:solidFill>
                <a:latin typeface="Calibri"/>
                <a:cs typeface="Calibri"/>
                <a:sym typeface="Calibri"/>
              </a:rPr>
              <a:pPr fontAlgn="auto" hangingPunct="0">
                <a:spcBef>
                  <a:spcPts val="0"/>
                </a:spcBef>
                <a:spcAft>
                  <a:spcPts val="0"/>
                </a:spcAft>
              </a:pPr>
              <a:t>‹Nr.›</a:t>
            </a:fld>
            <a:endParaRPr kern="0" dirty="0">
              <a:solidFill>
                <a:srgbClr val="000000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558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Bildplatzhalter 5" descr="Bildplatzhalter 5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1154" b="1153"/>
          <a:stretch>
            <a:fillRect/>
          </a:stretch>
        </p:blipFill>
        <p:spPr>
          <a:xfrm>
            <a:off x="251519" y="1090612"/>
            <a:ext cx="8676001" cy="3857403"/>
          </a:xfrm>
          <a:prstGeom prst="rect">
            <a:avLst/>
          </a:prstGeom>
        </p:spPr>
      </p:pic>
      <p:sp>
        <p:nvSpPr>
          <p:cNvPr id="165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256080" y="3363838"/>
            <a:ext cx="5535327" cy="86409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79388">
              <a:spcBef>
                <a:spcPts val="0"/>
              </a:spcBef>
            </a:pPr>
            <a:r>
              <a:rPr lang="en-US" dirty="0"/>
              <a:t>Configuration Management</a:t>
            </a:r>
          </a:p>
          <a:p>
            <a:pPr marL="179388">
              <a:spcBef>
                <a:spcPts val="0"/>
              </a:spcBef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Major Project, Master Industrial Security, WS2020/21</a:t>
            </a:r>
            <a:endParaRPr lang="de-DE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251520" y="4552590"/>
            <a:ext cx="5535326" cy="3954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lang="de-DE" sz="1200" dirty="0"/>
              <a:t>A. Holzmann , M. Kamm, M. </a:t>
            </a:r>
            <a:r>
              <a:rPr lang="de-DE" sz="1200" dirty="0" err="1"/>
              <a:t>Wager</a:t>
            </a:r>
            <a:r>
              <a:rPr lang="de-DE" sz="12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31185953"/>
      </p:ext>
    </p:extLst>
  </p:cSld>
  <p:clrMapOvr>
    <a:masterClrMapping/>
  </p:clrMapOvr>
  <p:transition spd="med" advTm="7658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10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Analysis Phase </a:t>
            </a:r>
            <a:r>
              <a:rPr lang="de-DE" altLang="de-DE" dirty="0">
                <a:latin typeface="Arial" panose="020B0604020202020204" pitchFamily="34" charset="0"/>
              </a:rPr>
              <a:t>– </a:t>
            </a:r>
            <a:r>
              <a:rPr lang="de-DE" altLang="de-DE" dirty="0" err="1">
                <a:latin typeface="Arial" panose="020B0604020202020204" pitchFamily="34" charset="0"/>
              </a:rPr>
              <a:t>Risk</a:t>
            </a:r>
            <a:r>
              <a:rPr lang="de-DE" altLang="de-DE" dirty="0">
                <a:latin typeface="Arial" panose="020B0604020202020204" pitchFamily="34" charset="0"/>
              </a:rPr>
              <a:t> Assessment</a:t>
            </a: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203598"/>
            <a:ext cx="7580312" cy="360120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400" b="0" dirty="0">
                <a:sym typeface="Wingdings" panose="05000000000000000000" pitchFamily="2" charset="2"/>
              </a:rPr>
              <a:t> </a:t>
            </a:r>
            <a:r>
              <a:rPr lang="en-US" sz="1400" b="0" i="1" dirty="0">
                <a:sym typeface="Wingdings" panose="05000000000000000000" pitchFamily="2" charset="2"/>
              </a:rPr>
              <a:t>Mitigations cover multiple assets</a:t>
            </a:r>
            <a:endParaRPr lang="en-US" sz="800" b="0" i="1" dirty="0"/>
          </a:p>
          <a:p>
            <a:endParaRPr lang="en-US" sz="800" dirty="0"/>
          </a:p>
          <a:p>
            <a:endParaRPr lang="en-US" sz="800" dirty="0"/>
          </a:p>
          <a:p>
            <a:pPr>
              <a:lnSpc>
                <a:spcPct val="150000"/>
              </a:lnSpc>
            </a:pPr>
            <a:r>
              <a:rPr lang="de-DE" sz="1400" b="0" dirty="0"/>
              <a:t>• </a:t>
            </a:r>
            <a:r>
              <a:rPr lang="de-DE" sz="1400" dirty="0"/>
              <a:t>MIT1</a:t>
            </a:r>
            <a:r>
              <a:rPr lang="de-DE" sz="1400" b="0" dirty="0"/>
              <a:t>: </a:t>
            </a:r>
            <a:r>
              <a:rPr lang="de-DE" sz="1400" b="0" dirty="0" err="1"/>
              <a:t>Automatic</a:t>
            </a:r>
            <a:r>
              <a:rPr lang="de-DE" sz="1400" b="0" dirty="0"/>
              <a:t> </a:t>
            </a:r>
            <a:r>
              <a:rPr lang="de-DE" sz="1400" b="0" dirty="0" err="1"/>
              <a:t>firmware</a:t>
            </a:r>
            <a:r>
              <a:rPr lang="de-DE" sz="1400" b="0" dirty="0"/>
              <a:t> </a:t>
            </a:r>
            <a:r>
              <a:rPr lang="de-DE" sz="1400" b="0" dirty="0" err="1"/>
              <a:t>version</a:t>
            </a:r>
            <a:r>
              <a:rPr lang="de-DE" sz="1400" b="0" dirty="0"/>
              <a:t> </a:t>
            </a:r>
            <a:r>
              <a:rPr lang="de-DE" sz="1400" b="0" dirty="0" err="1"/>
              <a:t>logging</a:t>
            </a:r>
            <a:endParaRPr lang="de-DE" sz="1400" b="0" dirty="0"/>
          </a:p>
          <a:p>
            <a:pPr>
              <a:lnSpc>
                <a:spcPct val="150000"/>
              </a:lnSpc>
            </a:pPr>
            <a:r>
              <a:rPr lang="en-US" sz="1400" b="0" dirty="0"/>
              <a:t>• </a:t>
            </a:r>
            <a:r>
              <a:rPr lang="en-US" sz="1400" dirty="0"/>
              <a:t>MIT2</a:t>
            </a:r>
            <a:r>
              <a:rPr lang="en-US" sz="1400" b="0" dirty="0"/>
              <a:t>: Automatic application version logging</a:t>
            </a:r>
          </a:p>
          <a:p>
            <a:pPr>
              <a:lnSpc>
                <a:spcPct val="150000"/>
              </a:lnSpc>
            </a:pPr>
            <a:r>
              <a:rPr lang="en-US" sz="1400" b="0" dirty="0"/>
              <a:t>• </a:t>
            </a:r>
            <a:r>
              <a:rPr lang="en-US" sz="1400" dirty="0"/>
              <a:t>MIT3</a:t>
            </a:r>
            <a:r>
              <a:rPr lang="en-US" sz="1400" b="0" dirty="0"/>
              <a:t>: Detection and logging of unauthorized artifact changes</a:t>
            </a:r>
          </a:p>
          <a:p>
            <a:pPr>
              <a:lnSpc>
                <a:spcPct val="150000"/>
              </a:lnSpc>
            </a:pPr>
            <a:r>
              <a:rPr lang="en-US" sz="1400" b="0" dirty="0"/>
              <a:t>• </a:t>
            </a:r>
            <a:r>
              <a:rPr lang="en-US" sz="1400" dirty="0"/>
              <a:t>MIT4</a:t>
            </a:r>
            <a:r>
              <a:rPr lang="en-US" sz="1400" b="0" dirty="0"/>
              <a:t>: Comprehensive development process</a:t>
            </a:r>
          </a:p>
          <a:p>
            <a:pPr>
              <a:lnSpc>
                <a:spcPct val="150000"/>
              </a:lnSpc>
            </a:pPr>
            <a:r>
              <a:rPr lang="en-US" sz="1400" b="0" dirty="0"/>
              <a:t>• </a:t>
            </a:r>
            <a:r>
              <a:rPr lang="en-US" sz="1400" dirty="0"/>
              <a:t>MIT5</a:t>
            </a:r>
            <a:r>
              <a:rPr lang="en-US" sz="1400" b="0" dirty="0"/>
              <a:t>: Detection and logging of parameter changes</a:t>
            </a:r>
          </a:p>
          <a:p>
            <a:pPr>
              <a:lnSpc>
                <a:spcPct val="150000"/>
              </a:lnSpc>
            </a:pPr>
            <a:r>
              <a:rPr lang="en-US" sz="1400" b="0" dirty="0"/>
              <a:t>• </a:t>
            </a:r>
            <a:r>
              <a:rPr lang="en-US" sz="1400" dirty="0"/>
              <a:t>MIT6</a:t>
            </a:r>
            <a:r>
              <a:rPr lang="en-US" sz="1400" b="0" dirty="0"/>
              <a:t>: Hardware infrastructure design modification tracking</a:t>
            </a:r>
          </a:p>
          <a:p>
            <a:pPr>
              <a:lnSpc>
                <a:spcPct val="150000"/>
              </a:lnSpc>
            </a:pPr>
            <a:r>
              <a:rPr lang="en-US" sz="1400" b="0" dirty="0"/>
              <a:t>• </a:t>
            </a:r>
            <a:r>
              <a:rPr lang="en-US" sz="1400" dirty="0"/>
              <a:t>MIT7</a:t>
            </a:r>
            <a:r>
              <a:rPr lang="en-US" sz="1400" b="0" dirty="0"/>
              <a:t>: Implementation of computer aided spare part replacement process</a:t>
            </a:r>
            <a:endParaRPr lang="en-US" sz="1400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5243743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 err="1">
                <a:latin typeface="Arial" panose="020B0604020202020204" pitchFamily="34" charset="0"/>
              </a:rPr>
              <a:t>Risk</a:t>
            </a:r>
            <a:r>
              <a:rPr lang="de-DE" altLang="de-DE" sz="2000" dirty="0">
                <a:latin typeface="Arial" panose="020B0604020202020204" pitchFamily="34" charset="0"/>
              </a:rPr>
              <a:t> Assessment - </a:t>
            </a:r>
            <a:r>
              <a:rPr lang="en-US" dirty="0"/>
              <a:t>Relevant Mitigations</a:t>
            </a: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49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11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Analysis Phase </a:t>
            </a:r>
            <a:r>
              <a:rPr lang="de-DE" altLang="de-DE" dirty="0">
                <a:latin typeface="Arial" panose="020B0604020202020204" pitchFamily="34" charset="0"/>
              </a:rPr>
              <a:t>– </a:t>
            </a:r>
            <a:r>
              <a:rPr lang="de-DE" altLang="de-DE" dirty="0" err="1">
                <a:latin typeface="Arial" panose="020B0604020202020204" pitchFamily="34" charset="0"/>
              </a:rPr>
              <a:t>Requirements</a:t>
            </a:r>
            <a:r>
              <a:rPr lang="de-DE" altLang="de-DE" dirty="0">
                <a:latin typeface="Arial" panose="020B0604020202020204" pitchFamily="34" charset="0"/>
              </a:rPr>
              <a:t> </a:t>
            </a:r>
            <a:r>
              <a:rPr lang="de-DE" altLang="de-DE" dirty="0" err="1">
                <a:latin typeface="Arial" panose="020B0604020202020204" pitchFamily="34" charset="0"/>
              </a:rPr>
              <a:t>Specification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39552" y="1059582"/>
            <a:ext cx="4289838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Quantity: ~300 requirements</a:t>
            </a:r>
          </a:p>
          <a:p>
            <a:r>
              <a:rPr lang="en-US" sz="1400" dirty="0"/>
              <a:t>Non-functional &amp; functional requirements</a:t>
            </a:r>
          </a:p>
          <a:p>
            <a:r>
              <a:rPr lang="en-US" sz="1400" dirty="0"/>
              <a:t>System and Software Requirements Specification</a:t>
            </a:r>
          </a:p>
          <a:p>
            <a:endParaRPr lang="en-US" sz="1400" dirty="0"/>
          </a:p>
          <a:p>
            <a:r>
              <a:rPr lang="en-US" sz="1400" dirty="0"/>
              <a:t>Each Requirement contains:</a:t>
            </a:r>
          </a:p>
          <a:p>
            <a:r>
              <a:rPr lang="en-US" sz="1400" b="0" dirty="0"/>
              <a:t>• </a:t>
            </a:r>
            <a:r>
              <a:rPr lang="en-US" sz="1300" b="0" dirty="0"/>
              <a:t>a unique identifier (ID) related to the corresponding risk</a:t>
            </a:r>
          </a:p>
          <a:p>
            <a:r>
              <a:rPr lang="en-US" sz="1300" b="0" dirty="0"/>
              <a:t>• a subject representing the component of the system</a:t>
            </a:r>
          </a:p>
          <a:p>
            <a:r>
              <a:rPr lang="en-US" sz="1300" b="0" dirty="0"/>
              <a:t>• a mitigation action title</a:t>
            </a:r>
          </a:p>
          <a:p>
            <a:r>
              <a:rPr lang="en-US" sz="1300" b="0" dirty="0"/>
              <a:t>• the requirements name</a:t>
            </a:r>
          </a:p>
          <a:p>
            <a:r>
              <a:rPr lang="en-US" sz="1300" b="0" dirty="0"/>
              <a:t>• a revision number for document version control</a:t>
            </a:r>
          </a:p>
          <a:p>
            <a:r>
              <a:rPr lang="en-US" sz="1300" b="0" dirty="0"/>
              <a:t>• a creation date</a:t>
            </a:r>
          </a:p>
          <a:p>
            <a:r>
              <a:rPr lang="en-US" sz="1300" b="0" dirty="0"/>
              <a:t>• a status indicating the approval state</a:t>
            </a:r>
          </a:p>
          <a:p>
            <a:r>
              <a:rPr lang="en-US" sz="1300" b="0" dirty="0"/>
              <a:t>• a description containing the actual requirement details</a:t>
            </a:r>
          </a:p>
          <a:p>
            <a:r>
              <a:rPr lang="en-US" sz="1300" b="0" dirty="0"/>
              <a:t>• a field for additional comments</a:t>
            </a:r>
            <a:endParaRPr lang="en-US" sz="1300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 err="1">
                <a:latin typeface="Arial" panose="020B0604020202020204" pitchFamily="34" charset="0"/>
              </a:rPr>
              <a:t>Requirements</a:t>
            </a:r>
            <a:r>
              <a:rPr lang="de-DE" altLang="de-DE" sz="2000" dirty="0">
                <a:latin typeface="Arial" panose="020B0604020202020204" pitchFamily="34" charset="0"/>
              </a:rPr>
              <a:t> </a:t>
            </a:r>
            <a:r>
              <a:rPr lang="de-DE" altLang="de-DE" sz="2000" dirty="0" err="1">
                <a:latin typeface="Arial" panose="020B0604020202020204" pitchFamily="34" charset="0"/>
              </a:rPr>
              <a:t>Specification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780" y="1035968"/>
            <a:ext cx="3921885" cy="1595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24" y="2829613"/>
            <a:ext cx="3966964" cy="159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feld 1">
            <a:extLst>
              <a:ext uri="{FF2B5EF4-FFF2-40B4-BE49-F238E27FC236}">
                <a16:creationId xmlns:a16="http://schemas.microsoft.com/office/drawing/2014/main" xmlns="" id="{4F26961D-E7AE-4F2E-AD55-AC96E52F4E3D}"/>
              </a:ext>
            </a:extLst>
          </p:cNvPr>
          <p:cNvSpPr txBox="1"/>
          <p:nvPr/>
        </p:nvSpPr>
        <p:spPr>
          <a:xfrm>
            <a:off x="5796136" y="4432602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8 – Requirements Specification Excerpt</a:t>
            </a:r>
          </a:p>
        </p:txBody>
      </p:sp>
    </p:spTree>
    <p:extLst>
      <p:ext uri="{BB962C8B-B14F-4D97-AF65-F5344CB8AC3E}">
        <p14:creationId xmlns:p14="http://schemas.microsoft.com/office/powerpoint/2010/main" val="425873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12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Concept Phase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059582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Arial" panose="020B0604020202020204" pitchFamily="34" charset="0"/>
              <a:buChar char="─"/>
            </a:pPr>
            <a:r>
              <a:rPr lang="en-US" sz="1400" dirty="0"/>
              <a:t>Top level architecture design approach</a:t>
            </a:r>
          </a:p>
          <a:p>
            <a:pPr marL="285750" indent="-285750">
              <a:buFont typeface="Arial" panose="020B0604020202020204" pitchFamily="34" charset="0"/>
              <a:buChar char="─"/>
            </a:pPr>
            <a:r>
              <a:rPr lang="en-US" sz="1400" dirty="0"/>
              <a:t>Abstract structure of functionality</a:t>
            </a:r>
          </a:p>
          <a:p>
            <a:pPr marL="285750" indent="-285750">
              <a:buFont typeface="Arial" panose="020B0604020202020204" pitchFamily="34" charset="0"/>
              <a:buChar char="─"/>
            </a:pPr>
            <a:r>
              <a:rPr lang="en-US" sz="1400" dirty="0"/>
              <a:t>Actor roles: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Administrator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Release Manager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Service Engineer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Developer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Maintenance Engineer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─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Concept Mitigations: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MIT1 &amp; MIT2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MIT3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MIT4 &amp; MIT6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MIT5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MIT7</a:t>
            </a:r>
          </a:p>
          <a:p>
            <a:pPr lvl="1" indent="0">
              <a:buNone/>
            </a:pPr>
            <a:endParaRPr lang="en-US" sz="1400" dirty="0"/>
          </a:p>
          <a:p>
            <a:pPr marL="285750"/>
            <a:endParaRPr lang="en-US" sz="400" b="0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 err="1">
                <a:latin typeface="Arial" panose="020B0604020202020204" pitchFamily="34" charset="0"/>
              </a:rPr>
              <a:t>Concept</a:t>
            </a:r>
            <a:r>
              <a:rPr lang="de-DE" altLang="de-DE" sz="2000" dirty="0">
                <a:latin typeface="Arial" panose="020B0604020202020204" pitchFamily="34" charset="0"/>
              </a:rPr>
              <a:t> Phase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945771" y="4486429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9 – Team CM</a:t>
            </a:r>
          </a:p>
        </p:txBody>
      </p:sp>
      <p:pic>
        <p:nvPicPr>
          <p:cNvPr id="7171" name="Picture 3" descr="C:\Users\chillfactor\Downloads\id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040" y="2974261"/>
            <a:ext cx="1445965" cy="144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/>
          <p:cNvSpPr txBox="1"/>
          <p:nvPr/>
        </p:nvSpPr>
        <p:spPr>
          <a:xfrm rot="16200000">
            <a:off x="5559088" y="3918838"/>
            <a:ext cx="965904" cy="169277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800" dirty="0"/>
              <a:t>flaticon.com</a:t>
            </a:r>
            <a:endParaRPr lang="de-DE" sz="800" dirty="0"/>
          </a:p>
        </p:txBody>
      </p:sp>
      <p:pic>
        <p:nvPicPr>
          <p:cNvPr id="7172" name="Picture 4" descr="C:\Users\chillfactor\Desktop\HS_Großprojekt\project-repo\presentation\v_conce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843558"/>
            <a:ext cx="2765602" cy="21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22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13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Concept Phase – MIT4 &amp; MIT6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MIT4 &amp; MIT6 – </a:t>
            </a:r>
            <a:r>
              <a:rPr lang="de-DE" altLang="de-DE" sz="2000" dirty="0" err="1">
                <a:latin typeface="Arial" panose="020B0604020202020204" pitchFamily="34" charset="0"/>
              </a:rPr>
              <a:t>Comprehensive</a:t>
            </a:r>
            <a:r>
              <a:rPr lang="de-DE" altLang="de-DE" sz="2000" dirty="0">
                <a:latin typeface="Arial" panose="020B0604020202020204" pitchFamily="34" charset="0"/>
              </a:rPr>
              <a:t> Development </a:t>
            </a:r>
            <a:r>
              <a:rPr lang="de-DE" altLang="de-DE" sz="2000" dirty="0" err="1">
                <a:latin typeface="Arial" panose="020B0604020202020204" pitchFamily="34" charset="0"/>
              </a:rPr>
              <a:t>Process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716932" y="4603942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 10: MIT4 &amp; MIT6 - Architecture Concept</a:t>
            </a:r>
            <a:endParaRPr lang="de-DE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03596"/>
            <a:ext cx="6831338" cy="3458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09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14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Concept Phase – MIT4 &amp; MIT6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131590"/>
            <a:ext cx="7580312" cy="33843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Mitigation objectives: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Development life-cycle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Transparent development documentation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Development history traceability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Ticket state change email notification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Source code transparency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Implementation history traceability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Release planning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Release life-cycle monitoring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Release build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Release history traceability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Release email notification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MIT4 &amp; MIT6 – </a:t>
            </a:r>
            <a:r>
              <a:rPr lang="de-DE" altLang="de-DE" sz="2000" dirty="0" err="1">
                <a:latin typeface="Arial" panose="020B0604020202020204" pitchFamily="34" charset="0"/>
              </a:rPr>
              <a:t>Comprehensive</a:t>
            </a:r>
            <a:r>
              <a:rPr lang="de-DE" altLang="de-DE" sz="2000" dirty="0">
                <a:latin typeface="Arial" panose="020B0604020202020204" pitchFamily="34" charset="0"/>
              </a:rPr>
              <a:t> Development </a:t>
            </a:r>
            <a:r>
              <a:rPr lang="de-DE" altLang="de-DE" sz="2000" dirty="0" err="1">
                <a:latin typeface="Arial" panose="020B0604020202020204" pitchFamily="34" charset="0"/>
              </a:rPr>
              <a:t>Process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pic>
        <p:nvPicPr>
          <p:cNvPr id="9" name="Picture 2" descr="C:\Users\chillfactor\Desktop\HS_Großprojekt\project-repo\presentation\07_1_1_v_mo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923" y="1302276"/>
            <a:ext cx="2627477" cy="20369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5572075" y="3339248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 11: Development Process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969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15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Concept Phase – </a:t>
            </a:r>
            <a:r>
              <a:rPr lang="en-US" dirty="0"/>
              <a:t>MIT1 &amp; MIT2 MIT3, MIT5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8412095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MIT1 &amp; MIT2, MIT3, MIT5 – </a:t>
            </a:r>
            <a:r>
              <a:rPr lang="en-US" altLang="de-DE" sz="2000" dirty="0">
                <a:latin typeface="Arial" panose="020B0604020202020204" pitchFamily="34" charset="0"/>
              </a:rPr>
              <a:t>Continuous</a:t>
            </a:r>
            <a:r>
              <a:rPr lang="de-DE" altLang="de-DE" sz="2000" dirty="0">
                <a:latin typeface="Arial" panose="020B0604020202020204" pitchFamily="34" charset="0"/>
              </a:rPr>
              <a:t> Change </a:t>
            </a:r>
            <a:r>
              <a:rPr lang="de-DE" altLang="de-DE" sz="2000" dirty="0" err="1">
                <a:latin typeface="Arial" panose="020B0604020202020204" pitchFamily="34" charset="0"/>
              </a:rPr>
              <a:t>Surveillance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843808" y="4255953"/>
            <a:ext cx="3528392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 12: MIT1 &amp; MIT2, MIT3, MIT5 - Architecture Concept</a:t>
            </a:r>
            <a:endParaRPr lang="de-DE" sz="1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1221806"/>
            <a:ext cx="7225045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702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16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Concept Phase – MIT1, MIT2, MIT3, MIT5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771550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MIT1 &amp; MIT2: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Automatic firmware &amp; application version logging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MIT3: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Detection and logging of unauthorized artifact changes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MIT5: </a:t>
            </a: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Detection and logging of unauthorized parameter changes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Mitigation Objectives: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Acquisition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Change Detection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Persistent History Storage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Event Notification</a:t>
            </a:r>
          </a:p>
          <a:p>
            <a:pPr marL="228600" indent="-228600">
              <a:buFont typeface="+mj-lt"/>
              <a:buAutoNum type="alphaU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chillfactor\Downloads\surveilla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53" y="2139702"/>
            <a:ext cx="1512168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 rot="16200000">
            <a:off x="7525138" y="3084279"/>
            <a:ext cx="965904" cy="169277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800" dirty="0"/>
              <a:t>flaticon.com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66216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17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Concept Phase – </a:t>
            </a:r>
            <a:r>
              <a:rPr lang="en-US" dirty="0"/>
              <a:t>MIT7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8412095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MIT7 – </a:t>
            </a:r>
            <a:r>
              <a:rPr lang="en-US" sz="2000" dirty="0"/>
              <a:t>Computer Aided Spare Part Replacement Process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843808" y="4587974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 13: MIT7 - Architecture Concept</a:t>
            </a:r>
            <a:endParaRPr lang="de-DE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02" y="1196542"/>
            <a:ext cx="6936258" cy="3391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96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18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Concept Phase – MIT4 &amp; MIT6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131590"/>
            <a:ext cx="7580312" cy="33843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Mitigation objectives: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/>
              <a:t>Easy accessibility &amp; guided usability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Persistent storage of replacement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Update of persistent inventory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400" b="0" dirty="0"/>
              <a:t>Spare part replacement email notification</a:t>
            </a:r>
            <a:endParaRPr lang="en-US" sz="1400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Maintenance task report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Spare part replacement journal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Inventory status report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7259967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MIT7 – </a:t>
            </a:r>
            <a:r>
              <a:rPr lang="en-US" sz="2000" dirty="0"/>
              <a:t>Computer Aided Spare Part Replacement Process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pic>
        <p:nvPicPr>
          <p:cNvPr id="9218" name="Picture 2" descr="C:\Users\chillfactor\Downloads\car-servi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283718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/>
          <p:cNvSpPr txBox="1"/>
          <p:nvPr/>
        </p:nvSpPr>
        <p:spPr>
          <a:xfrm rot="16200000">
            <a:off x="7470410" y="3300303"/>
            <a:ext cx="965904" cy="169277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800" dirty="0"/>
              <a:t>flaticon.com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94078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19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Design Phase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059582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Tool Research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Freely available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Suitable for integration within CM system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Future proof extensibility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8 criteria for evaluation &amp; selection</a:t>
            </a:r>
          </a:p>
          <a:p>
            <a:pPr marL="914400" lvl="1" indent="-171450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Architecture Description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software architecture design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Integration level perspective (service oriented)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Actors and Interfaces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Component network interconnection structure</a:t>
            </a:r>
          </a:p>
          <a:p>
            <a:pPr marL="914400" lvl="1" indent="-171450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Functional Specification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Description of the functional use cases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Design Phase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6080714" y="3291830"/>
            <a:ext cx="2742022" cy="10801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Designed Mitigations:</a:t>
            </a:r>
          </a:p>
          <a:p>
            <a:r>
              <a:rPr lang="en-US" sz="1400" b="0" dirty="0"/>
              <a:t>	</a:t>
            </a:r>
            <a:r>
              <a:rPr lang="en-US" sz="1400" b="0" dirty="0">
                <a:sym typeface="Wingdings" panose="05000000000000000000" pitchFamily="2" charset="2"/>
              </a:rPr>
              <a:t> MIT4 &amp; MIT6</a:t>
            </a:r>
          </a:p>
          <a:p>
            <a:r>
              <a:rPr lang="en-US" sz="1400" b="0" dirty="0">
                <a:sym typeface="Wingdings" panose="05000000000000000000" pitchFamily="2" charset="2"/>
              </a:rPr>
              <a:t>	 MIT3</a:t>
            </a:r>
          </a:p>
          <a:p>
            <a:r>
              <a:rPr lang="en-US" sz="1400" b="0" dirty="0">
                <a:sym typeface="Wingdings" panose="05000000000000000000" pitchFamily="2" charset="2"/>
              </a:rPr>
              <a:t>	 MIT7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843558"/>
            <a:ext cx="2765601" cy="21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07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2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Agenda</a:t>
            </a: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203598"/>
            <a:ext cx="7580312" cy="360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de-DE" dirty="0">
                <a:latin typeface="Arial" panose="020B0604020202020204" pitchFamily="34" charset="0"/>
              </a:rPr>
              <a:t>Introduction</a:t>
            </a:r>
          </a:p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de-DE" dirty="0">
                <a:latin typeface="Arial" panose="020B0604020202020204" pitchFamily="34" charset="0"/>
              </a:rPr>
              <a:t>Analysis Phase</a:t>
            </a:r>
          </a:p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de-DE" dirty="0">
                <a:latin typeface="Arial" panose="020B0604020202020204" pitchFamily="34" charset="0"/>
              </a:rPr>
              <a:t>Concept Phase</a:t>
            </a:r>
          </a:p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de-DE" dirty="0">
                <a:latin typeface="Arial" panose="020B0604020202020204" pitchFamily="34" charset="0"/>
              </a:rPr>
              <a:t>Design Phase</a:t>
            </a:r>
          </a:p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de-DE" dirty="0">
                <a:latin typeface="Arial" panose="020B0604020202020204" pitchFamily="34" charset="0"/>
              </a:rPr>
              <a:t>Implementation Phase</a:t>
            </a:r>
          </a:p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de-DE" dirty="0">
                <a:latin typeface="Arial" panose="020B0604020202020204" pitchFamily="34" charset="0"/>
              </a:rPr>
              <a:t>Validation Phase</a:t>
            </a:r>
          </a:p>
          <a:p>
            <a:pPr marL="342900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en-US" altLang="de-DE" dirty="0">
                <a:latin typeface="Arial" panose="020B0604020202020204" pitchFamily="34" charset="0"/>
              </a:rPr>
              <a:t>Summary &amp; Outlook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1386991" cy="57606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sz="2000" dirty="0">
                <a:latin typeface="Arial" panose="020B0604020202020204" pitchFamily="34" charset="0"/>
              </a:rPr>
              <a:t>Agenda</a:t>
            </a: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9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20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5006966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Design Phase - MIT4 &amp; MIT6 - </a:t>
            </a:r>
            <a:r>
              <a:rPr lang="en-US" dirty="0"/>
              <a:t>Comprehensive Development Process</a:t>
            </a: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MIT4 &amp; MIT6 – </a:t>
            </a:r>
            <a:r>
              <a:rPr lang="en-US" sz="2000" dirty="0"/>
              <a:t>Tool Research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95536" y="1211276"/>
            <a:ext cx="2739235" cy="179252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 typeface="+mj-lt"/>
              <a:buAutoNum type="alphaLcPeriod"/>
            </a:pPr>
            <a:r>
              <a:rPr lang="en-US" sz="1200" dirty="0"/>
              <a:t>Release Management Framework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dirty="0"/>
              <a:t>Ticket System Solution</a:t>
            </a:r>
          </a:p>
          <a:p>
            <a:pPr marL="228600" indent="-228600">
              <a:buFont typeface="+mj-lt"/>
              <a:buAutoNum type="alphaLcPeriod"/>
            </a:pPr>
            <a:r>
              <a:rPr lang="en-US" sz="1200" dirty="0"/>
              <a:t>Version Control System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19622"/>
            <a:ext cx="5685701" cy="1486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47814"/>
            <a:ext cx="4925988" cy="1553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147814"/>
            <a:ext cx="3448473" cy="1521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hteck 5"/>
          <p:cNvSpPr/>
          <p:nvPr/>
        </p:nvSpPr>
        <p:spPr>
          <a:xfrm>
            <a:off x="3635896" y="1131590"/>
            <a:ext cx="71933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1043682" y="3075806"/>
            <a:ext cx="71933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5220816" y="3075806"/>
            <a:ext cx="719336" cy="2160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Ellipse 1"/>
          <p:cNvSpPr/>
          <p:nvPr/>
        </p:nvSpPr>
        <p:spPr>
          <a:xfrm>
            <a:off x="6086041" y="1563638"/>
            <a:ext cx="1512168" cy="1377310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Ellipse 14"/>
          <p:cNvSpPr/>
          <p:nvPr/>
        </p:nvSpPr>
        <p:spPr>
          <a:xfrm>
            <a:off x="7463557" y="3291830"/>
            <a:ext cx="1512168" cy="143338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Ellipse 15"/>
          <p:cNvSpPr/>
          <p:nvPr/>
        </p:nvSpPr>
        <p:spPr>
          <a:xfrm>
            <a:off x="2505621" y="3291830"/>
            <a:ext cx="1512168" cy="143338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feld 1">
            <a:extLst>
              <a:ext uri="{FF2B5EF4-FFF2-40B4-BE49-F238E27FC236}">
                <a16:creationId xmlns:a16="http://schemas.microsoft.com/office/drawing/2014/main" xmlns="" id="{F67C2889-AD48-4A49-8D6F-CFF52A260A56}"/>
              </a:ext>
            </a:extLst>
          </p:cNvPr>
          <p:cNvSpPr txBox="1"/>
          <p:nvPr/>
        </p:nvSpPr>
        <p:spPr>
          <a:xfrm>
            <a:off x="3451531" y="4725212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14 – Tool Research Tables</a:t>
            </a:r>
          </a:p>
        </p:txBody>
      </p:sp>
    </p:spTree>
    <p:extLst>
      <p:ext uri="{BB962C8B-B14F-4D97-AF65-F5344CB8AC3E}">
        <p14:creationId xmlns:p14="http://schemas.microsoft.com/office/powerpoint/2010/main" val="27654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Design Phase - MIT4 &amp; MIT6 - </a:t>
            </a:r>
            <a:r>
              <a:rPr lang="en-US" dirty="0"/>
              <a:t>Comprehensive Development Process</a:t>
            </a: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MIT4 &amp; MIT6 – </a:t>
            </a:r>
            <a:r>
              <a:rPr lang="en-US" sz="2000" dirty="0"/>
              <a:t>Software Architecture Description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27" y="1131590"/>
            <a:ext cx="7128792" cy="3513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3195660" y="4645124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15 – MIT4 &amp; MIT6 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27650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Design Phase - MIT4 &amp; MIT6 - </a:t>
            </a:r>
            <a:r>
              <a:rPr lang="en-US" dirty="0"/>
              <a:t>Comprehensive Development Process</a:t>
            </a: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MIT4 &amp; MIT6 – </a:t>
            </a:r>
            <a:r>
              <a:rPr lang="en-US" sz="2000" dirty="0"/>
              <a:t>Functional Specification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059582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Release Management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Release Project Definition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Release Planning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Progress Monitoring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Release Approval Process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Release History Tracking</a:t>
            </a:r>
          </a:p>
          <a:p>
            <a:pPr marL="914400" lvl="1" indent="-171450"/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Ticket System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Development life-cycle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Role based user control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Linked to Release Management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Version Control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File granular traceability of changes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History based persistent storage of content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Linked to Ticket System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endParaRPr lang="en-US" sz="1200" dirty="0"/>
          </a:p>
          <a:p>
            <a:endParaRPr lang="en-US" sz="800" dirty="0"/>
          </a:p>
        </p:txBody>
      </p:sp>
      <p:sp>
        <p:nvSpPr>
          <p:cNvPr id="9" name="Textfeld 8"/>
          <p:cNvSpPr txBox="1"/>
          <p:nvPr/>
        </p:nvSpPr>
        <p:spPr>
          <a:xfrm>
            <a:off x="5428261" y="3563290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16 – GitLab Life-Cycle</a:t>
            </a:r>
          </a:p>
        </p:txBody>
      </p:sp>
      <p:sp>
        <p:nvSpPr>
          <p:cNvPr id="11" name="Textfeld 10"/>
          <p:cNvSpPr txBox="1"/>
          <p:nvPr/>
        </p:nvSpPr>
        <p:spPr>
          <a:xfrm rot="16200000">
            <a:off x="8137915" y="2984531"/>
            <a:ext cx="850823" cy="169276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800" dirty="0"/>
              <a:t>gitlab.com</a:t>
            </a:r>
            <a:endParaRPr lang="de-DE" sz="800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74" y="1538288"/>
            <a:ext cx="361950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29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23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5006966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Design Phase - MIT3 - </a:t>
            </a:r>
            <a:r>
              <a:rPr lang="en-US" dirty="0"/>
              <a:t>Detection and Logging of Unauthorized Artifact Changes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MIT3 – </a:t>
            </a:r>
            <a:r>
              <a:rPr lang="en-US" sz="2000" dirty="0"/>
              <a:t>Tool Research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20080" y="1250584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JavaScript (node.js environment)</a:t>
            </a:r>
          </a:p>
          <a:p>
            <a:pPr marL="1028700"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Flexible &amp; portable</a:t>
            </a:r>
          </a:p>
          <a:p>
            <a:pPr marL="1028700"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Dynamically typed scripting language</a:t>
            </a:r>
          </a:p>
          <a:p>
            <a:pPr marL="1028700"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Comprehensive library support </a:t>
            </a:r>
          </a:p>
          <a:p>
            <a:pPr marL="1028700"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Native library support (various prog. languages)</a:t>
            </a:r>
          </a:p>
          <a:p>
            <a:pPr marL="1028700" lvl="1">
              <a:buFont typeface="Wingdings" panose="05000000000000000000" pitchFamily="2" charset="2"/>
              <a:buChar char="ü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GitLab Framework</a:t>
            </a:r>
          </a:p>
          <a:p>
            <a:pPr marL="1028700"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Already implemented and installed with MIT4 &amp; MIT6</a:t>
            </a:r>
          </a:p>
          <a:p>
            <a:pPr marL="1028700" lvl="1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 requirements fulfilled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02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Design Phase - MIT3 - </a:t>
            </a:r>
            <a:r>
              <a:rPr lang="en-US" dirty="0"/>
              <a:t>Detection and Logging of Unauthorized Artifact Changes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MIT3 – </a:t>
            </a:r>
            <a:r>
              <a:rPr lang="en-US" sz="2000" dirty="0"/>
              <a:t>Software Architecture Description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195660" y="4747959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17 – MIT3 Software Architecture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08" y="954064"/>
            <a:ext cx="4870132" cy="376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2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Design Phase - MIT3 - </a:t>
            </a:r>
            <a:r>
              <a:rPr lang="en-US" dirty="0"/>
              <a:t>Detection and Logging of Unauthorized Artifact Changes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MIT3 – </a:t>
            </a:r>
            <a:r>
              <a:rPr lang="en-US" sz="2000" dirty="0"/>
              <a:t>Functional Specification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20080" y="1250584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Main Application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Surveillance (scheduling &amp; detection) logic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Communication with control &amp; monitoring components (HW)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Tracking of “last known states”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Global service configuration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Communication with GitLab REST API</a:t>
            </a:r>
          </a:p>
          <a:p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GitLab Service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Persistent history storage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Email notification service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15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Design Phase – MIT7 - </a:t>
            </a:r>
            <a:r>
              <a:rPr lang="en-US" altLang="de-DE" dirty="0"/>
              <a:t>C</a:t>
            </a:r>
            <a:r>
              <a:rPr lang="en-US" dirty="0"/>
              <a:t>omputer Aided Spare Part Replacement Process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MIT7 – </a:t>
            </a:r>
            <a:r>
              <a:rPr lang="en-US" sz="2000" dirty="0"/>
              <a:t>Software Architecture Description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3195660" y="4747959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18 – MIT7 Software Architecture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059582"/>
            <a:ext cx="4266231" cy="372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228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Design Phase – MIT7 - </a:t>
            </a:r>
            <a:r>
              <a:rPr lang="en-US" altLang="de-DE" dirty="0"/>
              <a:t>C</a:t>
            </a:r>
            <a:r>
              <a:rPr lang="en-US" dirty="0"/>
              <a:t>omputer Aided Spare Part Replacement Process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MIT7 – </a:t>
            </a:r>
            <a:r>
              <a:rPr lang="en-US" sz="2000" dirty="0"/>
              <a:t>Functional Specification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20080" y="1250584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Spare Part Replacement Application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HTTPS webserver for frontend access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  <a:p>
            <a:pPr marL="1428750" lvl="2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Guided replacement form</a:t>
            </a:r>
          </a:p>
          <a:p>
            <a:pPr marL="1428750" lvl="2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Current inventory history table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pPr marL="1428750" lvl="2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Form submit validation</a:t>
            </a:r>
          </a:p>
          <a:p>
            <a:pPr marL="1428750" lvl="2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Persistent tracking of “current inventory database”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Global service configuration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Communication with GitLab REST API</a:t>
            </a:r>
          </a:p>
          <a:p>
            <a:endParaRPr lang="en-US" sz="1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 startAt="2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GitLab Service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Persistent history storage</a:t>
            </a:r>
          </a:p>
          <a:p>
            <a:pPr marL="1028700" lvl="1">
              <a:buFont typeface="Calibri" panose="020F0502020204030204" pitchFamily="34" charset="0"/>
              <a:buChar char="─"/>
            </a:pPr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</a:rPr>
              <a:t>Email notification service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36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28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Implementation Phase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059582"/>
            <a:ext cx="4411960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Environment setup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Installation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Network infrastructure setup</a:t>
            </a:r>
          </a:p>
          <a:p>
            <a:pPr marL="914400" lvl="1" indent="-171450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Programming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Application &amp; service code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Communication adapter code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Runtime management scripting</a:t>
            </a:r>
          </a:p>
          <a:p>
            <a:pPr marL="914400" lvl="1" indent="-171450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Module- and integration tests 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Development environment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Implementation Phase</a:t>
            </a:r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652120" y="3534460"/>
            <a:ext cx="3115673" cy="10801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Implemented Release Candidates:</a:t>
            </a:r>
          </a:p>
          <a:p>
            <a:r>
              <a:rPr lang="en-US" sz="1400" b="0" dirty="0"/>
              <a:t>	</a:t>
            </a:r>
            <a:r>
              <a:rPr lang="en-US" sz="1400" b="0" dirty="0">
                <a:sym typeface="Wingdings" panose="05000000000000000000" pitchFamily="2" charset="2"/>
              </a:rPr>
              <a:t> </a:t>
            </a:r>
            <a:r>
              <a:rPr lang="en-US" sz="1400" b="0" u="sng" dirty="0">
                <a:sym typeface="Wingdings" panose="05000000000000000000" pitchFamily="2" charset="2"/>
              </a:rPr>
              <a:t>RC1</a:t>
            </a:r>
            <a:r>
              <a:rPr lang="en-US" sz="1400" b="0" dirty="0">
                <a:sym typeface="Wingdings" panose="05000000000000000000" pitchFamily="2" charset="2"/>
              </a:rPr>
              <a:t>: MIT4 &amp; MIT6</a:t>
            </a:r>
          </a:p>
          <a:p>
            <a:r>
              <a:rPr lang="en-US" sz="1400" b="0" dirty="0">
                <a:sym typeface="Wingdings" panose="05000000000000000000" pitchFamily="2" charset="2"/>
              </a:rPr>
              <a:t>	 </a:t>
            </a:r>
            <a:r>
              <a:rPr lang="en-US" sz="1400" b="0" u="sng" dirty="0">
                <a:sym typeface="Wingdings" panose="05000000000000000000" pitchFamily="2" charset="2"/>
              </a:rPr>
              <a:t>RC2</a:t>
            </a:r>
            <a:r>
              <a:rPr lang="en-US" sz="1400" b="0" dirty="0">
                <a:sym typeface="Wingdings" panose="05000000000000000000" pitchFamily="2" charset="2"/>
              </a:rPr>
              <a:t>: MIT3, MIT7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843558"/>
            <a:ext cx="2765601" cy="21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8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27" y="1275606"/>
            <a:ext cx="6035984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29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Implementation Phase - MIT4 &amp; MIT6 - </a:t>
            </a:r>
            <a:r>
              <a:rPr lang="en-US" dirty="0"/>
              <a:t>Comprehensive Development Process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550" y="1059582"/>
            <a:ext cx="344336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Firewall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Network Address Translation (NAT)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Filter (access only for required ports)</a:t>
            </a: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171450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Virtual Box Port Forwarding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Host-PC requests hooking and forwarding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Remote accessible IP-Address</a:t>
            </a:r>
          </a:p>
          <a:p>
            <a:pPr marL="332550" lvl="1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Fully Qualified Domain Names (FQDN)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Local DNS resolving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Docker Container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Guest-OS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Host-PC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971935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sz="2000" dirty="0">
                <a:latin typeface="Arial" panose="020B0604020202020204" pitchFamily="34" charset="0"/>
              </a:rPr>
              <a:t>RC1 – </a:t>
            </a:r>
            <a:r>
              <a:rPr lang="en-US" sz="2000" dirty="0"/>
              <a:t>Network infrastructure setup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076056" y="4515966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19 – MIT4 &amp; MIT6 Nework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1493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3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Introduction</a:t>
            </a:r>
            <a:r>
              <a:rPr lang="de-DE" altLang="de-DE" dirty="0">
                <a:latin typeface="Arial" panose="020B0604020202020204" pitchFamily="34" charset="0"/>
              </a:rPr>
              <a:t> – Scenario Description</a:t>
            </a: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059582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Company fact sheet</a:t>
            </a:r>
          </a:p>
          <a:p>
            <a:endParaRPr lang="en-US" sz="800" dirty="0"/>
          </a:p>
          <a:p>
            <a:r>
              <a:rPr lang="en-US" sz="1200" dirty="0"/>
              <a:t>• Company: </a:t>
            </a:r>
            <a:r>
              <a:rPr lang="en-US" sz="1200" b="0" dirty="0"/>
              <a:t>Yeskia Inc.</a:t>
            </a:r>
          </a:p>
          <a:p>
            <a:r>
              <a:rPr lang="en-US" sz="1200" dirty="0"/>
              <a:t>• Yearly overall revenue: </a:t>
            </a:r>
            <a:r>
              <a:rPr lang="en-US" sz="1200" b="0" dirty="0"/>
              <a:t>24,700,000,000 EUR</a:t>
            </a:r>
          </a:p>
          <a:p>
            <a:r>
              <a:rPr lang="en-US" sz="1200" dirty="0"/>
              <a:t>• Relevant sector for project assignment: </a:t>
            </a:r>
            <a:r>
              <a:rPr lang="en-US" sz="1200" b="0" dirty="0"/>
              <a:t>production of smartphone devices</a:t>
            </a:r>
          </a:p>
          <a:p>
            <a:r>
              <a:rPr lang="en-US" sz="1200" dirty="0"/>
              <a:t>• Production: </a:t>
            </a:r>
            <a:r>
              <a:rPr lang="en-US" sz="1200" b="0" dirty="0"/>
              <a:t>10 production lines distributed across 3 sites located in China</a:t>
            </a:r>
          </a:p>
          <a:p>
            <a:r>
              <a:rPr lang="en-US" sz="1200" dirty="0"/>
              <a:t>• Operation: </a:t>
            </a:r>
            <a:r>
              <a:rPr lang="en-US" sz="1200" b="0" dirty="0"/>
              <a:t>24/7 - 365 days per year</a:t>
            </a:r>
          </a:p>
          <a:p>
            <a:r>
              <a:rPr lang="en-US" sz="1200" dirty="0"/>
              <a:t>• Product name: </a:t>
            </a:r>
            <a:r>
              <a:rPr lang="en-US" sz="1200" b="0" dirty="0"/>
              <a:t>A-Phone</a:t>
            </a:r>
          </a:p>
          <a:p>
            <a:r>
              <a:rPr lang="en-US" sz="1200" dirty="0"/>
              <a:t>• Yearly revenue: </a:t>
            </a:r>
            <a:r>
              <a:rPr lang="en-US" sz="1200" b="0" dirty="0"/>
              <a:t>8,300,000,000 EUR</a:t>
            </a:r>
          </a:p>
          <a:p>
            <a:r>
              <a:rPr lang="en-US" sz="1200" dirty="0"/>
              <a:t>• Selling price: </a:t>
            </a:r>
            <a:r>
              <a:rPr lang="en-US" sz="1200" b="0" dirty="0"/>
              <a:t>899 EUR per device</a:t>
            </a:r>
          </a:p>
          <a:p>
            <a:r>
              <a:rPr lang="en-US" sz="1200" dirty="0"/>
              <a:t>• Manufacturing material costs: </a:t>
            </a:r>
            <a:r>
              <a:rPr lang="en-US" sz="1200" b="0" dirty="0"/>
              <a:t>249 EUR per device</a:t>
            </a:r>
          </a:p>
          <a:p>
            <a:r>
              <a:rPr lang="en-US" sz="1200" dirty="0"/>
              <a:t>• Units produced: </a:t>
            </a:r>
            <a:r>
              <a:rPr lang="en-US" sz="1200" b="0" dirty="0"/>
              <a:t>9,232,480 per year</a:t>
            </a:r>
          </a:p>
          <a:p>
            <a:r>
              <a:rPr lang="en-US" sz="1200" dirty="0"/>
              <a:t>• Basic production costs: </a:t>
            </a:r>
            <a:r>
              <a:rPr lang="en-US" sz="1200" b="0" dirty="0"/>
              <a:t>50,000,000 EUR per line per year (labor, production infrastructure)</a:t>
            </a:r>
          </a:p>
          <a:p>
            <a:endParaRPr lang="en-US" altLang="de-DE" sz="1200" b="0" dirty="0">
              <a:latin typeface="Arial" panose="020B0604020202020204" pitchFamily="34" charset="0"/>
            </a:endParaRPr>
          </a:p>
          <a:p>
            <a:pPr marL="171450" indent="-171450">
              <a:buFont typeface="Wingdings"/>
              <a:buChar char="à"/>
            </a:pPr>
            <a:r>
              <a:rPr lang="en-US" altLang="de-DE" sz="1200" dirty="0">
                <a:latin typeface="Arial" panose="020B0604020202020204" pitchFamily="34" charset="0"/>
                <a:sym typeface="Wingdings" panose="05000000000000000000" pitchFamily="2" charset="2"/>
              </a:rPr>
              <a:t>Virtual emulation of a real world scenario</a:t>
            </a:r>
          </a:p>
          <a:p>
            <a:pPr marL="171450" indent="-171450">
              <a:buFont typeface="Wingdings"/>
              <a:buChar char="à"/>
            </a:pPr>
            <a:r>
              <a:rPr lang="en-US" altLang="de-DE" sz="1200" dirty="0">
                <a:latin typeface="Arial" panose="020B0604020202020204" pitchFamily="34" charset="0"/>
              </a:rPr>
              <a:t>Laboratory production facility represents system test and customer environment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sz="2000" dirty="0">
                <a:latin typeface="Arial" panose="020B0604020202020204" pitchFamily="34" charset="0"/>
              </a:rPr>
              <a:t>Scenario Description</a:t>
            </a: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562" y="1123181"/>
            <a:ext cx="26003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6151562" y="3075806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1 – Laboratory Facility</a:t>
            </a:r>
          </a:p>
        </p:txBody>
      </p:sp>
    </p:spTree>
    <p:extLst>
      <p:ext uri="{BB962C8B-B14F-4D97-AF65-F5344CB8AC3E}">
        <p14:creationId xmlns:p14="http://schemas.microsoft.com/office/powerpoint/2010/main" val="335516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30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Implementation Phase - MIT4 &amp; MIT6 - </a:t>
            </a:r>
            <a:r>
              <a:rPr lang="en-US" dirty="0"/>
              <a:t>Comprehensive Development Process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550" y="1059582"/>
            <a:ext cx="344336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Root CA certificate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Self-signed (Yeskia Inc.)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Private key encrypted (AES256)</a:t>
            </a:r>
            <a:endParaRPr lang="en-US" sz="1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Used for signing intermediate and end-user certificates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Public certificate installed to client certificate stores (e.g. web browser)</a:t>
            </a:r>
          </a:p>
          <a:p>
            <a:pPr marL="914400" lvl="1" indent="-171450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Server certificate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Signed by root-CA (Yeskia Inc.)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Identification for all CM server entities</a:t>
            </a:r>
          </a:p>
          <a:p>
            <a:pPr marL="332550" lvl="1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IETF X.509 v3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OpenSSL toolchain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Valid until 2030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Replaceable by IT-department certificates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971935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sz="2000" dirty="0">
                <a:latin typeface="Arial" panose="020B0604020202020204" pitchFamily="34" charset="0"/>
              </a:rPr>
              <a:t>RC1 – </a:t>
            </a:r>
            <a:r>
              <a:rPr lang="en-US" sz="2000" dirty="0"/>
              <a:t>Certificate Authority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656113" y="4788832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20 – Certificate Authority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52391"/>
            <a:ext cx="2558910" cy="42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3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31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Implementation Phase - MIT4 &amp; MIT6 - </a:t>
            </a:r>
            <a:r>
              <a:rPr lang="en-US" dirty="0"/>
              <a:t>Comprehensive Development Process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971935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sz="2000" dirty="0">
                <a:latin typeface="Arial" panose="020B0604020202020204" pitchFamily="34" charset="0"/>
              </a:rPr>
              <a:t>RC1 – </a:t>
            </a:r>
            <a:r>
              <a:rPr lang="en-US" sz="2000" dirty="0"/>
              <a:t>Integration Test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055788" y="4728791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21 – Test Report Excerpt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7574"/>
            <a:ext cx="3537901" cy="37412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19622"/>
            <a:ext cx="4108623" cy="30605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372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32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Implementation Phase - MIT3 - </a:t>
            </a:r>
            <a:r>
              <a:rPr lang="en-US" dirty="0"/>
              <a:t>Detection and Logging of Unauthorized Artifact Changes</a:t>
            </a:r>
            <a:endParaRPr lang="de-DE" altLang="de-DE" dirty="0">
              <a:latin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549" y="1059582"/>
            <a:ext cx="3559527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Surveillance Deamon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Scheduling logic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Runtime task context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iteration()</a:t>
            </a:r>
          </a:p>
          <a:p>
            <a:pPr lvl="1" indent="0">
              <a:buNone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Communication Adapter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OPC/UA protocol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Connection to Simatic S7 SPS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getChecksumFromDevice()</a:t>
            </a:r>
          </a:p>
          <a:p>
            <a:pPr marL="332550" lvl="1" indent="0">
              <a:buNone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Detection Service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Change detection algorithm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detectChange(checksumOfApp, checksumFromFile)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971935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sz="2000" dirty="0">
                <a:latin typeface="Arial" panose="020B0604020202020204" pitchFamily="34" charset="0"/>
              </a:rPr>
              <a:t>RC2/1 – Implementation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076056" y="4443958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22 – MIT3 </a:t>
            </a:r>
            <a:r>
              <a:rPr lang="en-US" sz="1000" dirty="0"/>
              <a:t>Surveillance</a:t>
            </a:r>
            <a:r>
              <a:rPr lang="de-DE" sz="1000" dirty="0"/>
              <a:t> Iteration Loop</a:t>
            </a:r>
          </a:p>
        </p:txBody>
      </p:sp>
      <p:pic>
        <p:nvPicPr>
          <p:cNvPr id="16386" name="Picture 2" descr="C:\Users\chillfactor\Desktop\HS_Großprojekt\project-repo\documentation\implementation\monitoring_itera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077" y="1131590"/>
            <a:ext cx="4984650" cy="332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24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33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Implementation Phase - MIT3 - </a:t>
            </a:r>
            <a:r>
              <a:rPr lang="en-US" dirty="0"/>
              <a:t>Detection and Logging of Unauthorized Artifact 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971935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sz="2000" dirty="0">
                <a:latin typeface="Arial" panose="020B0604020202020204" pitchFamily="34" charset="0"/>
              </a:rPr>
              <a:t>RC2/1 – </a:t>
            </a:r>
            <a:r>
              <a:rPr lang="en-US" sz="2000" dirty="0"/>
              <a:t>Integration Test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563888" y="4703970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23 – Test Report Excerpt</a:t>
            </a: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059582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Stubbed environment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 hardware components available at developer site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Stubbed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comm_adapter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module implementation</a:t>
            </a:r>
          </a:p>
          <a:p>
            <a:pPr marL="1314450" lvl="2" indent="-17145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Emulating real communication with the control &amp; monitoring device</a:t>
            </a:r>
          </a:p>
          <a:p>
            <a:pPr marL="1314450" lvl="2" indent="-171450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Simulation of all relevant use-cases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Typical scenario in modern system/software development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10" y="2577101"/>
            <a:ext cx="5026694" cy="2154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94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34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Implementation Phase – MIT7 - </a:t>
            </a:r>
            <a:r>
              <a:rPr lang="en-US" altLang="de-DE" dirty="0"/>
              <a:t>C</a:t>
            </a:r>
            <a:r>
              <a:rPr lang="en-US" dirty="0"/>
              <a:t>omputer Aided Spare Part Replacement Process</a:t>
            </a:r>
            <a:endParaRPr lang="de-DE" altLang="de-DE" dirty="0">
              <a:latin typeface="Arial" panose="020B0604020202020204" pitchFamily="34" charset="0"/>
            </a:endParaRPr>
          </a:p>
          <a:p>
            <a:pPr eaLnBrk="1" hangingPunct="1"/>
            <a:r>
              <a:rPr lang="en-US" dirty="0"/>
              <a:t>Changes</a:t>
            </a:r>
            <a:endParaRPr lang="de-DE" altLang="de-DE" dirty="0">
              <a:latin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549" y="1059582"/>
            <a:ext cx="3191945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Webserver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Scheduling logic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Runtime task context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iteration()</a:t>
            </a:r>
          </a:p>
          <a:p>
            <a:pPr lvl="1" indent="0">
              <a:buNone/>
            </a:pP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Frontend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Bootstrap Framework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HMTL5</a:t>
            </a:r>
          </a:p>
          <a:p>
            <a:pPr marL="332550" lvl="1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GitLab connection config file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JSON inventory database</a:t>
            </a:r>
          </a:p>
          <a:p>
            <a:pPr marL="50400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Webserver HTTPS</a:t>
            </a:r>
          </a:p>
          <a:p>
            <a:pPr marL="332550" lvl="1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 (Yeskia Inc. CA – server certificate)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971935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sz="2000" dirty="0">
                <a:latin typeface="Arial" panose="020B0604020202020204" pitchFamily="34" charset="0"/>
              </a:rPr>
              <a:t>RC2/2 – Implementation &amp; </a:t>
            </a:r>
            <a:r>
              <a:rPr lang="en-US" sz="2000" dirty="0"/>
              <a:t>Integration Test</a:t>
            </a:r>
            <a:endParaRPr lang="de-DE" altLang="de-DE" sz="2000" dirty="0">
              <a:latin typeface="Arial" panose="020B0604020202020204" pitchFamily="34" charset="0"/>
            </a:endParaRPr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4874320" y="3529786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24 – MIT3 </a:t>
            </a:r>
            <a:r>
              <a:rPr lang="en-US" sz="1000" dirty="0"/>
              <a:t>Surveillance</a:t>
            </a:r>
            <a:r>
              <a:rPr lang="de-DE" sz="1000" dirty="0"/>
              <a:t> Iteration Loop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494" y="1125488"/>
            <a:ext cx="5291978" cy="238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3438811" y="4063449"/>
            <a:ext cx="4536504" cy="261610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lvl="1" indent="0">
              <a:buNone/>
            </a:pPr>
            <a:r>
              <a:rPr lang="en-US" sz="1400" dirty="0">
                <a:sym typeface="Wingdings" panose="05000000000000000000" pitchFamily="2" charset="2"/>
              </a:rPr>
              <a:t> Integration test specification and protocol available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846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35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Validation Phase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059582"/>
            <a:ext cx="6658857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System Integration Test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Laboratory environment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Partial infrastructure available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Customer Integration Test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Installation and test at customer site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Full infrastructure available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Customer Acceptance Test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Final validation step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Customer responsible for final approval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Test Specification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Documentation of test setup, environment and detailed test steps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Test Procedure</a:t>
            </a:r>
          </a:p>
          <a:p>
            <a:pPr marL="914400" lvl="1" indent="-1714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Documentation of the test execution and corresponding results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171450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Validation Phase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843558"/>
            <a:ext cx="2765601" cy="21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4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36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Validation Phase – MIT4 &amp; MIT6 </a:t>
            </a:r>
            <a:r>
              <a:rPr lang="de-DE" altLang="de-DE" dirty="0">
                <a:latin typeface="Arial" panose="020B0604020202020204" pitchFamily="34" charset="0"/>
              </a:rPr>
              <a:t>(RC1)</a:t>
            </a:r>
          </a:p>
          <a:p>
            <a:pPr eaLnBrk="1" hangingPunct="1"/>
            <a:r>
              <a:rPr lang="en-US" dirty="0"/>
              <a:t>Changes</a:t>
            </a:r>
            <a:endParaRPr lang="de-DE" altLang="de-DE" dirty="0">
              <a:latin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549" y="1275606"/>
            <a:ext cx="4091435" cy="273630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400050" indent="-400050">
              <a:buFont typeface="+mj-lt"/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Test iteration 1:</a:t>
            </a:r>
          </a:p>
          <a:p>
            <a:pPr marL="1085850" lvl="1" indent="-34290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Failed at step 1</a:t>
            </a:r>
          </a:p>
          <a:p>
            <a:pPr marL="1085850" lvl="1" indent="-34290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Port conflict with customer server env.</a:t>
            </a:r>
          </a:p>
          <a:p>
            <a:pPr marL="1085850" lvl="1" indent="-34290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Further test execution skipped</a:t>
            </a:r>
          </a:p>
          <a:p>
            <a:pPr lvl="1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400" b="0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Troubleshooting and correction</a:t>
            </a:r>
            <a:endParaRPr lang="en-US" sz="1400" b="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42900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 typeface="+mj-lt"/>
              <a:buAutoNum type="alpha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Test iteration 2:</a:t>
            </a:r>
          </a:p>
          <a:p>
            <a:pPr marL="1085850" lvl="1" indent="-34290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Test passed (all steps)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971935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sz="2000" dirty="0">
                <a:latin typeface="Arial" panose="020B0604020202020204" pitchFamily="34" charset="0"/>
              </a:rPr>
              <a:t>RC1 – Customer </a:t>
            </a:r>
            <a:r>
              <a:rPr lang="en-US" sz="2000" dirty="0"/>
              <a:t>Integration Test</a:t>
            </a:r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483524" y="4659982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25 –  Test Protocol Excerpt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2553784" y="5524078"/>
            <a:ext cx="4536504" cy="261610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lvl="1" indent="0">
              <a:buNone/>
            </a:pPr>
            <a:r>
              <a:rPr lang="en-US" sz="1400" dirty="0">
                <a:sym typeface="Wingdings" panose="05000000000000000000" pitchFamily="2" charset="2"/>
              </a:rPr>
              <a:t> Integration test specification and protocol available</a:t>
            </a:r>
            <a:endParaRPr lang="en-US" sz="1400" dirty="0"/>
          </a:p>
        </p:txBody>
      </p:sp>
      <p:pic>
        <p:nvPicPr>
          <p:cNvPr id="19458" name="Picture 2" descr="C:\Users\chillfactor\Desktop\HS_Großprojekt\project-repo\presentation\Customer_integration_failed_detail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15566"/>
            <a:ext cx="4135343" cy="371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feld 13"/>
          <p:cNvSpPr txBox="1"/>
          <p:nvPr/>
        </p:nvSpPr>
        <p:spPr>
          <a:xfrm>
            <a:off x="467544" y="4073061"/>
            <a:ext cx="4248472" cy="292388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b="1" u="sng" dirty="0">
                <a:sym typeface="Wingdings" panose="05000000000000000000" pitchFamily="2" charset="2"/>
              </a:rPr>
              <a:t>Each test phase is important for success</a:t>
            </a:r>
            <a:endParaRPr 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307792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chillfactor\Desktop\HS_Großprojekt\project-repo\presentation\08_network_port_issue_network_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18" y="1035700"/>
            <a:ext cx="6463400" cy="36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37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Validation Phase – MIT4 &amp; MIT6 </a:t>
            </a:r>
            <a:r>
              <a:rPr lang="de-DE" altLang="de-DE" dirty="0">
                <a:latin typeface="Arial" panose="020B0604020202020204" pitchFamily="34" charset="0"/>
              </a:rPr>
              <a:t>(RC1)</a:t>
            </a:r>
          </a:p>
          <a:p>
            <a:pPr eaLnBrk="1" hangingPunct="1"/>
            <a:r>
              <a:rPr lang="en-US" dirty="0"/>
              <a:t>Changes</a:t>
            </a:r>
            <a:endParaRPr lang="de-DE" altLang="de-DE" dirty="0">
              <a:latin typeface="Arial" panose="020B0604020202020204" pitchFamily="34" charset="0"/>
            </a:endParaRP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971935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sz="2000" dirty="0">
                <a:latin typeface="Arial" panose="020B0604020202020204" pitchFamily="34" charset="0"/>
              </a:rPr>
              <a:t>RC1 – Customer </a:t>
            </a:r>
            <a:r>
              <a:rPr lang="en-US" sz="2000" dirty="0"/>
              <a:t>Integration Test</a:t>
            </a:r>
            <a:endParaRPr lang="de-DE" altLang="de-DE" sz="2000" dirty="0">
              <a:latin typeface="Arial" panose="020B0604020202020204" pitchFamily="34" charset="0"/>
            </a:endParaRPr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563888" y="4531935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26 – RC1 Customer Integration Test Fail</a:t>
            </a:r>
          </a:p>
        </p:txBody>
      </p:sp>
    </p:spTree>
    <p:extLst>
      <p:ext uri="{BB962C8B-B14F-4D97-AF65-F5344CB8AC3E}">
        <p14:creationId xmlns:p14="http://schemas.microsoft.com/office/powerpoint/2010/main" val="194761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Summary &amp; Outlook</a:t>
            </a:r>
          </a:p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- MIT4 &amp; MIT6 - </a:t>
            </a:r>
            <a:r>
              <a:rPr lang="en-US" dirty="0"/>
              <a:t>Comprehensive Development Process</a:t>
            </a: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Summary</a:t>
            </a:r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059582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Project Setup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Project definition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Development environment &amp; infrastructure</a:t>
            </a:r>
          </a:p>
          <a:p>
            <a:pPr lvl="1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	(Tooling, GIT, Templates, etc.)</a:t>
            </a:r>
          </a:p>
          <a:p>
            <a:pPr marL="914400" lvl="1" indent="-171450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roman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Project Management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Project plan (GANTT)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Project coordination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Project progress monitoring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Status reports, deviation agreements</a:t>
            </a:r>
          </a:p>
          <a:p>
            <a:pPr lvl="1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romanUcPeriod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Project Structure &amp; Result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V-Model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Consistent project approach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Project objectives achieved / CM server infrastructure established</a:t>
            </a:r>
          </a:p>
          <a:p>
            <a:pPr marL="914400" lvl="1" indent="-171450">
              <a:buFont typeface="Calibri" panose="020F0502020204030204" pitchFamily="34" charset="0"/>
              <a:buChar char="─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Solutions address most critical risks of Yeskia Inc. (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high mitigation effect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843558"/>
            <a:ext cx="2765601" cy="214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61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Summary &amp; Outlook</a:t>
            </a:r>
          </a:p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- MIT4 &amp; MIT6 - </a:t>
            </a:r>
            <a:r>
              <a:rPr lang="en-US" dirty="0"/>
              <a:t>Comprehensive Development Process</a:t>
            </a:r>
          </a:p>
          <a:p>
            <a:pPr eaLnBrk="1" hangingPunct="1"/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6755911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Outlook</a:t>
            </a:r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de-DE" altLang="de-DE" sz="2000" dirty="0">
              <a:latin typeface="Arial" panose="020B0604020202020204" pitchFamily="34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059582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400" dirty="0"/>
              <a:t>Continuous increase of system complexity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400" dirty="0"/>
              <a:t>Configuration Management mandatory for Security and Safety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400" dirty="0"/>
              <a:t>Industrial Sector </a:t>
            </a:r>
            <a:r>
              <a:rPr lang="en-US" sz="1400" dirty="0">
                <a:sym typeface="Wingdings" panose="05000000000000000000" pitchFamily="2" charset="2"/>
              </a:rPr>
              <a:t> </a:t>
            </a:r>
            <a:r>
              <a:rPr lang="en-US" sz="1400" dirty="0"/>
              <a:t>Lack of Configuration Management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400" dirty="0"/>
              <a:t>Project covers basic implementation</a:t>
            </a:r>
          </a:p>
          <a:p>
            <a:pPr marL="1028700" lvl="1">
              <a:buFont typeface="Wingdings"/>
              <a:buChar char="à"/>
            </a:pPr>
            <a:r>
              <a:rPr lang="en-US" sz="1800" dirty="0"/>
              <a:t>provides solid foundation for future projects</a:t>
            </a:r>
            <a:endParaRPr lang="en-US" sz="1400" dirty="0"/>
          </a:p>
          <a:p>
            <a:pPr marL="914400" lvl="1" indent="-171450"/>
            <a:endParaRPr lang="en-US" sz="1200" dirty="0"/>
          </a:p>
          <a:p>
            <a:pPr marL="914400" lvl="1" indent="-171450">
              <a:buFont typeface="Calibri" panose="020F0502020204030204" pitchFamily="34" charset="0"/>
              <a:buChar char="─"/>
            </a:pPr>
            <a:endParaRPr lang="en-US" sz="1200" dirty="0"/>
          </a:p>
          <a:p>
            <a:r>
              <a:rPr lang="en-US" sz="1600" dirty="0">
                <a:sym typeface="Wingdings" panose="05000000000000000000" pitchFamily="2" charset="2"/>
              </a:rPr>
              <a:t> </a:t>
            </a:r>
            <a:r>
              <a:rPr lang="en-US" sz="1600" i="1" dirty="0">
                <a:sym typeface="Wingdings" panose="05000000000000000000" pitchFamily="2" charset="2"/>
              </a:rPr>
              <a:t>Configuration Management complex and expensive,</a:t>
            </a:r>
          </a:p>
          <a:p>
            <a:r>
              <a:rPr lang="en-US" sz="1600" i="1" dirty="0">
                <a:sym typeface="Wingdings" panose="05000000000000000000" pitchFamily="2" charset="2"/>
              </a:rPr>
              <a:t>	huge potential within production environments</a:t>
            </a:r>
            <a:endParaRPr lang="en-US" sz="1600" i="1" dirty="0"/>
          </a:p>
        </p:txBody>
      </p:sp>
      <p:sp>
        <p:nvSpPr>
          <p:cNvPr id="11" name="Textfeld 10"/>
          <p:cNvSpPr txBox="1"/>
          <p:nvPr/>
        </p:nvSpPr>
        <p:spPr>
          <a:xfrm rot="16200000">
            <a:off x="7590342" y="2044410"/>
            <a:ext cx="850823" cy="169276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800" dirty="0"/>
              <a:t>gitlab.com</a:t>
            </a:r>
            <a:endParaRPr lang="de-DE" sz="800" dirty="0"/>
          </a:p>
        </p:txBody>
      </p:sp>
      <p:pic>
        <p:nvPicPr>
          <p:cNvPr id="22530" name="Picture 2" descr="C:\Users\chillfactor\Downloads\telescop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987574"/>
            <a:ext cx="1566887" cy="156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4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Introduction</a:t>
            </a:r>
            <a:r>
              <a:rPr lang="de-DE" altLang="de-DE" dirty="0">
                <a:latin typeface="Arial" panose="020B0604020202020204" pitchFamily="34" charset="0"/>
              </a:rPr>
              <a:t> – Project Definition</a:t>
            </a: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331645"/>
            <a:ext cx="4483968" cy="30243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Configuration</a:t>
            </a:r>
          </a:p>
          <a:p>
            <a:r>
              <a:rPr lang="en-US" sz="1400" b="0" dirty="0"/>
              <a:t>	</a:t>
            </a:r>
            <a:r>
              <a:rPr lang="en-US" sz="1400" b="0" dirty="0">
                <a:sym typeface="Wingdings" panose="05000000000000000000" pitchFamily="2" charset="2"/>
              </a:rPr>
              <a:t> Combination of all artifacts of a system</a:t>
            </a:r>
          </a:p>
          <a:p>
            <a:r>
              <a:rPr lang="en-US" sz="1400" b="0" dirty="0">
                <a:sym typeface="Wingdings" panose="05000000000000000000" pitchFamily="2" charset="2"/>
              </a:rPr>
              <a:t>	 HW, SW, Parameter, etc.</a:t>
            </a:r>
          </a:p>
          <a:p>
            <a:r>
              <a:rPr lang="en-US" sz="1400" b="0" dirty="0">
                <a:sym typeface="Wingdings" panose="05000000000000000000" pitchFamily="2" charset="2"/>
              </a:rPr>
              <a:t>	 Valid at a given point in time</a:t>
            </a:r>
          </a:p>
          <a:p>
            <a:r>
              <a:rPr lang="en-US" sz="1400" b="0" dirty="0">
                <a:sym typeface="Wingdings" panose="05000000000000000000" pitchFamily="2" charset="2"/>
              </a:rPr>
              <a:t>	 Responsible for operation, safety &amp; security</a:t>
            </a:r>
          </a:p>
          <a:p>
            <a:endParaRPr lang="en-US" sz="1400" b="0" dirty="0"/>
          </a:p>
          <a:p>
            <a:endParaRPr lang="en-US" sz="1400" b="0" dirty="0"/>
          </a:p>
          <a:p>
            <a:endParaRPr lang="en-US" sz="1400" b="0" dirty="0"/>
          </a:p>
          <a:p>
            <a:r>
              <a:rPr lang="en-US" sz="1400" dirty="0"/>
              <a:t>Configuration Management</a:t>
            </a:r>
          </a:p>
          <a:p>
            <a:r>
              <a:rPr lang="en-US" sz="1400" b="0" dirty="0"/>
              <a:t>	</a:t>
            </a:r>
            <a:r>
              <a:rPr lang="en-US" sz="1400" b="0" dirty="0">
                <a:sym typeface="Wingdings" panose="05000000000000000000" pitchFamily="2" charset="2"/>
              </a:rPr>
              <a:t> Management discipline</a:t>
            </a:r>
          </a:p>
          <a:p>
            <a:r>
              <a:rPr lang="en-US" sz="1400" b="0" dirty="0">
                <a:sym typeface="Wingdings" panose="05000000000000000000" pitchFamily="2" charset="2"/>
              </a:rPr>
              <a:t>	 Controlling and tracking of configurations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Project Definition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5796136" y="2643758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2 –  CM Life Cycle (GitLab.com)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87574"/>
            <a:ext cx="3389301" cy="158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076056" y="3291830"/>
            <a:ext cx="2742022" cy="136359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CM Objectives</a:t>
            </a:r>
          </a:p>
          <a:p>
            <a:r>
              <a:rPr lang="en-US" sz="1400" b="0" dirty="0"/>
              <a:t>	</a:t>
            </a:r>
            <a:r>
              <a:rPr lang="en-US" sz="1400" b="0" dirty="0">
                <a:sym typeface="Wingdings" panose="05000000000000000000" pitchFamily="2" charset="2"/>
              </a:rPr>
              <a:t> Traceability</a:t>
            </a:r>
          </a:p>
          <a:p>
            <a:r>
              <a:rPr lang="en-US" sz="1400" b="0" dirty="0">
                <a:sym typeface="Wingdings" panose="05000000000000000000" pitchFamily="2" charset="2"/>
              </a:rPr>
              <a:t>	 Integrity</a:t>
            </a:r>
          </a:p>
          <a:p>
            <a:r>
              <a:rPr lang="en-US" sz="1400" b="0" dirty="0">
                <a:sym typeface="Wingdings" panose="05000000000000000000" pitchFamily="2" charset="2"/>
              </a:rPr>
              <a:t>	 Comparability</a:t>
            </a:r>
          </a:p>
          <a:p>
            <a:r>
              <a:rPr lang="en-US" sz="1400" b="0" dirty="0">
                <a:sym typeface="Wingdings" panose="05000000000000000000" pitchFamily="2" charset="2"/>
              </a:rPr>
              <a:t>	 Recovery</a:t>
            </a:r>
          </a:p>
        </p:txBody>
      </p:sp>
    </p:spTree>
    <p:extLst>
      <p:ext uri="{BB962C8B-B14F-4D97-AF65-F5344CB8AC3E}">
        <p14:creationId xmlns:p14="http://schemas.microsoft.com/office/powerpoint/2010/main" val="141275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Bildplatzhalter 6" descr="Bildplatzhalter 6"/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2566" r="12566"/>
          <a:stretch>
            <a:fillRect/>
          </a:stretch>
        </p:blipFill>
        <p:spPr>
          <a:xfrm>
            <a:off x="265809" y="1098428"/>
            <a:ext cx="8676001" cy="3857403"/>
          </a:xfrm>
          <a:prstGeom prst="rect">
            <a:avLst/>
          </a:prstGeom>
        </p:spPr>
      </p:pic>
      <p:sp>
        <p:nvSpPr>
          <p:cNvPr id="305" name="Textplatzhalter 2"/>
          <p:cNvSpPr txBox="1">
            <a:spLocks noGrp="1"/>
          </p:cNvSpPr>
          <p:nvPr>
            <p:ph type="body" sz="quarter" idx="1"/>
          </p:nvPr>
        </p:nvSpPr>
        <p:spPr>
          <a:xfrm>
            <a:off x="251519" y="3812809"/>
            <a:ext cx="3960441" cy="847173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216000">
              <a:lnSpc>
                <a:spcPts val="1400"/>
              </a:lnSpc>
              <a:spcBef>
                <a:spcPts val="1200"/>
              </a:spcBef>
            </a:pPr>
            <a:r>
              <a:rPr lang="de-DE" sz="1200" dirty="0"/>
              <a:t>Alexander.Holzmann@hs-augsburg.de</a:t>
            </a:r>
          </a:p>
          <a:p>
            <a:pPr marL="216000">
              <a:lnSpc>
                <a:spcPts val="1400"/>
              </a:lnSpc>
            </a:pPr>
            <a:r>
              <a:rPr lang="de-DE" sz="1200" dirty="0"/>
              <a:t>Markus.Kamm@hs-augsburg.de</a:t>
            </a:r>
          </a:p>
          <a:p>
            <a:pPr marL="216000">
              <a:lnSpc>
                <a:spcPts val="1400"/>
              </a:lnSpc>
            </a:pPr>
            <a:r>
              <a:rPr lang="de-DE" sz="1200" dirty="0"/>
              <a:t>Michael.Wager@hs-augsburg.de</a:t>
            </a:r>
          </a:p>
        </p:txBody>
      </p:sp>
      <p:sp>
        <p:nvSpPr>
          <p:cNvPr id="306" name="Textplatzhalter 3"/>
          <p:cNvSpPr>
            <a:spLocks noGrp="1"/>
          </p:cNvSpPr>
          <p:nvPr>
            <p:ph type="body" idx="14"/>
          </p:nvPr>
        </p:nvSpPr>
        <p:spPr>
          <a:xfrm>
            <a:off x="251519" y="3389224"/>
            <a:ext cx="5148911" cy="46812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Autofit/>
          </a:bodyPr>
          <a:lstStyle>
            <a:lvl1pPr marL="0" indent="0">
              <a:lnSpc>
                <a:spcPts val="2700"/>
              </a:lnSpc>
              <a:spcBef>
                <a:spcPts val="400"/>
              </a:spcBef>
              <a:buSzTx/>
              <a:buFontTx/>
              <a:buNone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marL="179388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60984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hillfactor\Desktop\HS_Großprojekt\project-repo\presentation\07_1_1_v_mode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761656"/>
            <a:ext cx="4842660" cy="375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5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Introduction</a:t>
            </a:r>
            <a:r>
              <a:rPr lang="de-DE" altLang="de-DE" dirty="0">
                <a:latin typeface="Arial" panose="020B0604020202020204" pitchFamily="34" charset="0"/>
              </a:rPr>
              <a:t> – </a:t>
            </a:r>
            <a:r>
              <a:rPr lang="de-DE" altLang="de-DE" dirty="0" smtClean="0">
                <a:latin typeface="Arial" panose="020B0604020202020204" pitchFamily="34" charset="0"/>
              </a:rPr>
              <a:t>V-Model </a:t>
            </a:r>
            <a:r>
              <a:rPr lang="de-DE" altLang="de-DE" dirty="0" err="1">
                <a:latin typeface="Arial" panose="020B0604020202020204" pitchFamily="34" charset="0"/>
              </a:rPr>
              <a:t>Process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467544" y="1275606"/>
            <a:ext cx="2592288" cy="1800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Structured approach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CM </a:t>
            </a:r>
            <a:r>
              <a:rPr lang="en-US" sz="1400" u="sng" dirty="0"/>
              <a:t>development</a:t>
            </a:r>
            <a:r>
              <a:rPr lang="en-US" sz="1400" dirty="0"/>
              <a:t> aligned to </a:t>
            </a:r>
            <a:r>
              <a:rPr lang="en-US" sz="1400" dirty="0" smtClean="0"/>
              <a:t>V-Model </a:t>
            </a:r>
            <a:r>
              <a:rPr lang="en-US" sz="1400" dirty="0"/>
              <a:t>process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dirty="0"/>
              <a:t>CM </a:t>
            </a:r>
            <a:r>
              <a:rPr lang="en-US" sz="1400" u="sng" dirty="0"/>
              <a:t>functionality</a:t>
            </a:r>
            <a:r>
              <a:rPr lang="en-US" sz="1400" dirty="0"/>
              <a:t> aligned to </a:t>
            </a:r>
            <a:r>
              <a:rPr lang="en-US" sz="1400" dirty="0" smtClean="0"/>
              <a:t>V-Model </a:t>
            </a:r>
            <a:r>
              <a:rPr lang="en-US" sz="1400" dirty="0"/>
              <a:t>process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 smtClean="0">
                <a:latin typeface="Arial" panose="020B0604020202020204" pitchFamily="34" charset="0"/>
              </a:rPr>
              <a:t>V-Model </a:t>
            </a:r>
            <a:r>
              <a:rPr lang="de-DE" altLang="de-DE" sz="2000" dirty="0" err="1">
                <a:latin typeface="Arial" panose="020B0604020202020204" pitchFamily="34" charset="0"/>
              </a:rPr>
              <a:t>Process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635971" y="4460537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3 – Development </a:t>
            </a:r>
            <a:r>
              <a:rPr lang="de-DE" sz="1000" dirty="0" smtClean="0"/>
              <a:t>V-Model </a:t>
            </a:r>
            <a:r>
              <a:rPr lang="de-DE" sz="1000" dirty="0" err="1"/>
              <a:t>Process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59755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6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Analysis Phase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203598"/>
            <a:ext cx="7580312" cy="360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Infrastructure Analysis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Risk Assessment &amp; Mitigations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Requirements Specification</a:t>
            </a:r>
          </a:p>
          <a:p>
            <a:endParaRPr lang="en-US" sz="800" dirty="0"/>
          </a:p>
          <a:p>
            <a:endParaRPr lang="en-US" altLang="de-DE" sz="1200" dirty="0">
              <a:latin typeface="Arial" panose="020B0604020202020204" pitchFamily="34" charset="0"/>
            </a:endParaRP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Analysis Phase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68144" y="843558"/>
            <a:ext cx="2765601" cy="2144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66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25633"/>
            <a:ext cx="7075329" cy="3862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7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Analysis Phase </a:t>
            </a:r>
            <a:r>
              <a:rPr lang="de-DE" altLang="de-DE" dirty="0">
                <a:latin typeface="Arial" panose="020B0604020202020204" pitchFamily="34" charset="0"/>
              </a:rPr>
              <a:t>– Infrastructure Analysis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Infrastructure Analysis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3419872" y="4487946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4 – Production Facility Lab H4.12</a:t>
            </a:r>
          </a:p>
        </p:txBody>
      </p:sp>
    </p:spTree>
    <p:extLst>
      <p:ext uri="{BB962C8B-B14F-4D97-AF65-F5344CB8AC3E}">
        <p14:creationId xmlns:p14="http://schemas.microsoft.com/office/powerpoint/2010/main" val="314480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8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Analysis Phase </a:t>
            </a:r>
            <a:r>
              <a:rPr lang="de-DE" altLang="de-DE" dirty="0">
                <a:latin typeface="Arial" panose="020B0604020202020204" pitchFamily="34" charset="0"/>
              </a:rPr>
              <a:t>– Infrastructure Analysis</a:t>
            </a: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059582"/>
            <a:ext cx="7580312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Hardware Infrastructure</a:t>
            </a:r>
            <a:endParaRPr lang="en-US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Production Cells (</a:t>
            </a:r>
            <a:r>
              <a:rPr lang="en-US" sz="1200" b="0" dirty="0"/>
              <a:t>CP-F-RASS-KUKA, CP-F-ASRS32</a:t>
            </a:r>
            <a:r>
              <a:rPr lang="en-US" sz="1400" b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Control &amp; monitoring components (</a:t>
            </a:r>
            <a:r>
              <a:rPr lang="en-US" sz="1200" b="0" dirty="0"/>
              <a:t>e.g. Siemens Simatic S7, KUKA Robot</a:t>
            </a:r>
            <a:r>
              <a:rPr lang="en-US" sz="1400" b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0" dirty="0"/>
              <a:t>Passive components (</a:t>
            </a:r>
            <a:r>
              <a:rPr lang="en-US" sz="1200" b="0" dirty="0"/>
              <a:t>Wiring, Mechanics</a:t>
            </a:r>
            <a:r>
              <a:rPr lang="en-US" sz="1400" b="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Software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de-DE" sz="1400" dirty="0"/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>
                <a:latin typeface="Arial" panose="020B0604020202020204" pitchFamily="34" charset="0"/>
              </a:rPr>
              <a:t>Infrastructure Analysis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02778"/>
            <a:ext cx="6086955" cy="182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feld 1">
            <a:extLst>
              <a:ext uri="{FF2B5EF4-FFF2-40B4-BE49-F238E27FC236}">
                <a16:creationId xmlns:a16="http://schemas.microsoft.com/office/drawing/2014/main" xmlns="" id="{DA169A1E-9F6C-486F-B2C7-01B040E1A685}"/>
              </a:ext>
            </a:extLst>
          </p:cNvPr>
          <p:cNvSpPr txBox="1"/>
          <p:nvPr/>
        </p:nvSpPr>
        <p:spPr>
          <a:xfrm>
            <a:off x="2623765" y="4504740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5 – Software Overview</a:t>
            </a:r>
          </a:p>
        </p:txBody>
      </p:sp>
    </p:spTree>
    <p:extLst>
      <p:ext uri="{BB962C8B-B14F-4D97-AF65-F5344CB8AC3E}">
        <p14:creationId xmlns:p14="http://schemas.microsoft.com/office/powerpoint/2010/main" val="169091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Datumsplatzhalter 1"/>
          <p:cNvSpPr>
            <a:spLocks noGrp="1"/>
          </p:cNvSpPr>
          <p:nvPr>
            <p:ph type="dt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de-DE" altLang="de-DE" sz="700" dirty="0">
                <a:latin typeface="Arial" panose="020B0604020202020204" pitchFamily="34" charset="0"/>
              </a:rPr>
              <a:t>02.02.2021</a:t>
            </a:r>
          </a:p>
        </p:txBody>
      </p:sp>
      <p:sp>
        <p:nvSpPr>
          <p:cNvPr id="15362" name="Foliennummernplatzhalter 2"/>
          <p:cNvSpPr>
            <a:spLocks noGrp="1"/>
          </p:cNvSpPr>
          <p:nvPr>
            <p:ph type="sldNum" sz="quarter" idx="18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CCAA10E-8E3A-42C0-8D12-3F77BB850733}" type="slidenum">
              <a:rPr lang="de-DE" altLang="de-DE" sz="700">
                <a:latin typeface="Arial" panose="020B0604020202020204" pitchFamily="34" charset="0"/>
              </a:rPr>
              <a:pPr eaLnBrk="1" hangingPunct="1"/>
              <a:t>9</a:t>
            </a:fld>
            <a:endParaRPr lang="de-DE" altLang="de-DE" sz="700" dirty="0">
              <a:latin typeface="Arial" panose="020B0604020202020204" pitchFamily="34" charset="0"/>
            </a:endParaRPr>
          </a:p>
        </p:txBody>
      </p:sp>
      <p:sp>
        <p:nvSpPr>
          <p:cNvPr id="15363" name="Textplatzhalter 3"/>
          <p:cNvSpPr>
            <a:spLocks noGrp="1"/>
          </p:cNvSpPr>
          <p:nvPr>
            <p:ph type="body" sz="quarter" idx="13"/>
          </p:nvPr>
        </p:nvSpPr>
        <p:spPr bwMode="auto">
          <a:xfrm>
            <a:off x="1403350" y="4994275"/>
            <a:ext cx="6048375" cy="141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dirty="0">
                <a:latin typeface="Arial" panose="020B0604020202020204" pitchFamily="34" charset="0"/>
              </a:rPr>
              <a:t>A. Holzmann, M. Kamm, M. Wager  – Winter Semester 2020/21</a:t>
            </a:r>
          </a:p>
        </p:txBody>
      </p:sp>
      <p:sp>
        <p:nvSpPr>
          <p:cNvPr id="15364" name="Textplatzhalter 4"/>
          <p:cNvSpPr>
            <a:spLocks noGrp="1"/>
          </p:cNvSpPr>
          <p:nvPr>
            <p:ph type="body" sz="quarter" idx="14"/>
          </p:nvPr>
        </p:nvSpPr>
        <p:spPr bwMode="auto">
          <a:xfrm>
            <a:off x="306388" y="269875"/>
            <a:ext cx="5400675" cy="1825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de-DE" dirty="0">
                <a:latin typeface="Arial" panose="020B0604020202020204" pitchFamily="34" charset="0"/>
              </a:rPr>
              <a:t>Analysis Phase </a:t>
            </a:r>
            <a:r>
              <a:rPr lang="de-DE" altLang="de-DE" dirty="0">
                <a:latin typeface="Arial" panose="020B0604020202020204" pitchFamily="34" charset="0"/>
              </a:rPr>
              <a:t>– </a:t>
            </a:r>
            <a:r>
              <a:rPr lang="de-DE" altLang="de-DE" dirty="0" err="1">
                <a:latin typeface="Arial" panose="020B0604020202020204" pitchFamily="34" charset="0"/>
              </a:rPr>
              <a:t>Risk</a:t>
            </a:r>
            <a:r>
              <a:rPr lang="de-DE" altLang="de-DE" dirty="0">
                <a:latin typeface="Arial" panose="020B0604020202020204" pitchFamily="34" charset="0"/>
              </a:rPr>
              <a:t> Assessment</a:t>
            </a:r>
          </a:p>
        </p:txBody>
      </p:sp>
      <p:sp>
        <p:nvSpPr>
          <p:cNvPr id="15366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92088" y="1059582"/>
            <a:ext cx="3331840" cy="37444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Step 1 - Risk Identification</a:t>
            </a:r>
          </a:p>
          <a:p>
            <a:r>
              <a:rPr lang="en-US" sz="1400" dirty="0"/>
              <a:t>	</a:t>
            </a:r>
            <a:r>
              <a:rPr lang="en-US" sz="1400" b="0" dirty="0">
                <a:sym typeface="Wingdings" panose="05000000000000000000" pitchFamily="2" charset="2"/>
              </a:rPr>
              <a:t> </a:t>
            </a:r>
            <a:r>
              <a:rPr lang="en-US" sz="1400" b="0" dirty="0"/>
              <a:t>43 Assets</a:t>
            </a:r>
          </a:p>
          <a:p>
            <a:r>
              <a:rPr lang="en-US" sz="1400" dirty="0"/>
              <a:t>Step 2 - Risk Analysis</a:t>
            </a:r>
          </a:p>
          <a:p>
            <a:r>
              <a:rPr lang="en-US" sz="1400" dirty="0"/>
              <a:t>Step 3 - Risk Evaluation</a:t>
            </a:r>
          </a:p>
        </p:txBody>
      </p:sp>
      <p:sp>
        <p:nvSpPr>
          <p:cNvPr id="9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336369" y="627534"/>
            <a:ext cx="3587559" cy="36004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de-DE" altLang="de-DE" sz="2000" dirty="0" err="1">
                <a:latin typeface="Arial" panose="020B0604020202020204" pitchFamily="34" charset="0"/>
              </a:rPr>
              <a:t>Risk</a:t>
            </a:r>
            <a:r>
              <a:rPr lang="de-DE" altLang="de-DE" sz="2000" dirty="0">
                <a:latin typeface="Arial" panose="020B0604020202020204" pitchFamily="34" charset="0"/>
              </a:rPr>
              <a:t> Assessment</a:t>
            </a:r>
            <a:endParaRPr lang="de-DE" altLang="de-DE" dirty="0">
              <a:latin typeface="Arial" panose="020B0604020202020204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4403748" y="4616320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7 – Risk Matrix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046" y="771550"/>
            <a:ext cx="4458196" cy="2898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781" y="1866977"/>
            <a:ext cx="4236736" cy="2744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05124"/>
            <a:ext cx="2315696" cy="2211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feld 1">
            <a:extLst>
              <a:ext uri="{FF2B5EF4-FFF2-40B4-BE49-F238E27FC236}">
                <a16:creationId xmlns:a16="http://schemas.microsoft.com/office/drawing/2014/main" xmlns="" id="{663B91D1-4D62-4768-9B17-998DFEEDF32B}"/>
              </a:ext>
            </a:extLst>
          </p:cNvPr>
          <p:cNvSpPr txBox="1"/>
          <p:nvPr/>
        </p:nvSpPr>
        <p:spPr>
          <a:xfrm>
            <a:off x="393367" y="4686620"/>
            <a:ext cx="2600325" cy="200055"/>
          </a:xfrm>
          <a:prstGeom prst="rect">
            <a:avLst/>
          </a:prstGeom>
        </p:spPr>
        <p:txBody>
          <a:bodyPr vert="horz" wrap="square" lIns="0" bIns="0" rtlCol="0">
            <a:spAutoFit/>
          </a:bodyPr>
          <a:lstStyle/>
          <a:p>
            <a:pPr algn="ctr"/>
            <a:r>
              <a:rPr lang="en-US" sz="1000" dirty="0"/>
              <a:t>Figure</a:t>
            </a:r>
            <a:r>
              <a:rPr lang="de-DE" sz="1000" dirty="0"/>
              <a:t> 6 – Impact Estimation Calculation Base</a:t>
            </a:r>
          </a:p>
        </p:txBody>
      </p:sp>
    </p:spTree>
    <p:extLst>
      <p:ext uri="{BB962C8B-B14F-4D97-AF65-F5344CB8AC3E}">
        <p14:creationId xmlns:p14="http://schemas.microsoft.com/office/powerpoint/2010/main" val="124676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SA_PPT-Muster_Seminarbetrieb_16-9">
  <a:themeElements>
    <a:clrScheme name="Hochschule Augsburg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49600"/>
      </a:accent1>
      <a:accent2>
        <a:srgbClr val="F00045"/>
      </a:accent2>
      <a:accent3>
        <a:srgbClr val="6784A5"/>
      </a:accent3>
      <a:accent4>
        <a:srgbClr val="7B7669"/>
      </a:accent4>
      <a:accent5>
        <a:srgbClr val="AFAA95"/>
      </a:accent5>
      <a:accent6>
        <a:srgbClr val="AFAA95"/>
      </a:accent6>
      <a:hlink>
        <a:srgbClr val="AFAA95"/>
      </a:hlink>
      <a:folHlink>
        <a:srgbClr val="F496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HSA_PPT-Muster_Seminarbetrieb_16-9" id="{72C4ADC2-9C66-4390-89D5-2D9913D7516E}" vid="{2680F799-20F7-4529-95BE-586C4F2F2A8A}"/>
    </a:ext>
  </a:extLst>
</a:theme>
</file>

<file path=ppt/theme/theme2.xml><?xml version="1.0" encoding="utf-8"?>
<a:theme xmlns:a="http://schemas.openxmlformats.org/drawingml/2006/main" name="Inhaltsseiten">
  <a:themeElements>
    <a:clrScheme name="Hochschule Augsburg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49600"/>
      </a:accent1>
      <a:accent2>
        <a:srgbClr val="F00045"/>
      </a:accent2>
      <a:accent3>
        <a:srgbClr val="6784A5"/>
      </a:accent3>
      <a:accent4>
        <a:srgbClr val="7B7669"/>
      </a:accent4>
      <a:accent5>
        <a:srgbClr val="AFAA95"/>
      </a:accent5>
      <a:accent6>
        <a:srgbClr val="AFAA95"/>
      </a:accent6>
      <a:hlink>
        <a:srgbClr val="AFAA95"/>
      </a:hlink>
      <a:folHlink>
        <a:srgbClr val="F496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bIns="0"/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HSA_PPT-Muster_Seminarbetrieb_16-9" id="{72C4ADC2-9C66-4390-89D5-2D9913D7516E}" vid="{96D1B8E2-B178-4409-BF93-92D217FA4742}"/>
    </a:ext>
  </a:extLst>
</a:theme>
</file>

<file path=ppt/theme/theme3.xml><?xml version="1.0" encoding="utf-8"?>
<a:theme xmlns:a="http://schemas.openxmlformats.org/drawingml/2006/main" name="Schlussfoli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HSA_PPT-Muster_Seminarbetrieb_16-9" id="{72C4ADC2-9C66-4390-89D5-2D9913D7516E}" vid="{ED09D162-6809-447A-B8C5-7A93783571A2}"/>
    </a:ext>
  </a:extLst>
</a:theme>
</file>

<file path=ppt/theme/theme4.xml><?xml version="1.0" encoding="utf-8"?>
<a:theme xmlns:a="http://schemas.openxmlformats.org/drawingml/2006/main" name="HSA_Seminarbetrieb_Praesentationsmuster_PPT">
  <a:themeElements>
    <a:clrScheme name="HSA_Seminarbetrieb_Praesentationsmuster_PP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49600"/>
      </a:accent1>
      <a:accent2>
        <a:srgbClr val="F00045"/>
      </a:accent2>
      <a:accent3>
        <a:srgbClr val="6784A5"/>
      </a:accent3>
      <a:accent4>
        <a:srgbClr val="7B7669"/>
      </a:accent4>
      <a:accent5>
        <a:srgbClr val="AFAA95"/>
      </a:accent5>
      <a:accent6>
        <a:srgbClr val="625F53"/>
      </a:accent6>
      <a:hlink>
        <a:srgbClr val="0000FF"/>
      </a:hlink>
      <a:folHlink>
        <a:srgbClr val="FF00FF"/>
      </a:folHlink>
    </a:clrScheme>
    <a:fontScheme name="HSA_Seminarbetrieb_Praesentationsmuster_PP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HSA_Seminarbetrieb_Praesentationsmuster_PP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1_HSA_Seminarbetrieb_Praesentationsmuster_PPT">
  <a:themeElements>
    <a:clrScheme name="HSA_Seminarbetrieb_Praesentationsmuster_PP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49600"/>
      </a:accent1>
      <a:accent2>
        <a:srgbClr val="F00045"/>
      </a:accent2>
      <a:accent3>
        <a:srgbClr val="6784A5"/>
      </a:accent3>
      <a:accent4>
        <a:srgbClr val="7B7669"/>
      </a:accent4>
      <a:accent5>
        <a:srgbClr val="AFAA95"/>
      </a:accent5>
      <a:accent6>
        <a:srgbClr val="625F53"/>
      </a:accent6>
      <a:hlink>
        <a:srgbClr val="0000FF"/>
      </a:hlink>
      <a:folHlink>
        <a:srgbClr val="FF00FF"/>
      </a:folHlink>
    </a:clrScheme>
    <a:fontScheme name="HSA_Seminarbetrieb_Praesentationsmuster_PPT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HSA_Seminarbetrieb_Praesentationsmuster_PP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HSA_PPT-Muster_Seminarbetrieb_16-9</Template>
  <TotalTime>0</TotalTime>
  <Words>2498</Words>
  <Application>Microsoft Office PowerPoint</Application>
  <PresentationFormat>Bildschirmpräsentation (16:9)</PresentationFormat>
  <Paragraphs>655</Paragraphs>
  <Slides>40</Slides>
  <Notes>40</Notes>
  <HiddenSlides>0</HiddenSlides>
  <MMClips>0</MMClips>
  <ScaleCrop>false</ScaleCrop>
  <HeadingPairs>
    <vt:vector size="4" baseType="variant">
      <vt:variant>
        <vt:lpstr>Design</vt:lpstr>
      </vt:variant>
      <vt:variant>
        <vt:i4>5</vt:i4>
      </vt:variant>
      <vt:variant>
        <vt:lpstr>Folientitel</vt:lpstr>
      </vt:variant>
      <vt:variant>
        <vt:i4>40</vt:i4>
      </vt:variant>
    </vt:vector>
  </HeadingPairs>
  <TitlesOfParts>
    <vt:vector size="45" baseType="lpstr">
      <vt:lpstr>HSA_PPT-Muster_Seminarbetrieb_16-9</vt:lpstr>
      <vt:lpstr>Inhaltsseiten</vt:lpstr>
      <vt:lpstr>Schlussfolie</vt:lpstr>
      <vt:lpstr>HSA_Seminarbetrieb_Praesentationsmuster_PPT</vt:lpstr>
      <vt:lpstr>1_HSA_Seminarbetrieb_Praesentationsmuster_PPT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chillfactor@gmx.de</dc:creator>
  <cp:lastModifiedBy>chillfactor</cp:lastModifiedBy>
  <cp:revision>301</cp:revision>
  <cp:lastPrinted>2017-06-08T13:24:17Z</cp:lastPrinted>
  <dcterms:created xsi:type="dcterms:W3CDTF">2020-05-22T13:50:11Z</dcterms:created>
  <dcterms:modified xsi:type="dcterms:W3CDTF">2021-02-01T19:11:00Z</dcterms:modified>
</cp:coreProperties>
</file>